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8" r:id="rId3"/>
    <p:sldId id="266" r:id="rId4"/>
    <p:sldId id="267" r:id="rId5"/>
    <p:sldId id="259" r:id="rId6"/>
    <p:sldId id="277" r:id="rId7"/>
    <p:sldId id="261" r:id="rId8"/>
    <p:sldId id="278" r:id="rId9"/>
    <p:sldId id="279" r:id="rId10"/>
    <p:sldId id="281" r:id="rId11"/>
    <p:sldId id="275" r:id="rId12"/>
    <p:sldId id="27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3" autoAdjust="0"/>
    <p:restoredTop sz="94660"/>
  </p:normalViewPr>
  <p:slideViewPr>
    <p:cSldViewPr snapToGrid="0">
      <p:cViewPr varScale="1">
        <p:scale>
          <a:sx n="108" d="100"/>
          <a:sy n="108" d="100"/>
        </p:scale>
        <p:origin x="144" y="17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explosion val="25"/>
          <c:dLbls>
            <c:dLbl>
              <c:idx val="0"/>
              <c:layout>
                <c:manualLayout>
                  <c:x val="3.9164642294354693E-2"/>
                  <c:y val="0.1653088976623561"/>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D0EB-43EB-9FC9-16A972C2E79C}"/>
                </c:ext>
              </c:extLst>
            </c:dLbl>
            <c:dLbl>
              <c:idx val="1"/>
              <c:layout>
                <c:manualLayout>
                  <c:x val="-0.10112467299809086"/>
                  <c:y val="-3.155900032830352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0EB-43EB-9FC9-16A972C2E79C}"/>
                </c:ext>
              </c:extLst>
            </c:dLbl>
            <c:dLbl>
              <c:idx val="2"/>
              <c:layout>
                <c:manualLayout>
                  <c:x val="-4.9839760165796818E-2"/>
                  <c:y val="4.311674022591741E-2"/>
                </c:manualLayout>
              </c:layout>
              <c:tx>
                <c:rich>
                  <a:bodyPr/>
                  <a:lstStyle/>
                  <a:p>
                    <a:r>
                      <a:rPr lang="en-US" dirty="0" smtClean="0"/>
                      <a:t>Employees’ </a:t>
                    </a:r>
                    <a:r>
                      <a:rPr lang="en-US" dirty="0"/>
                      <a:t>Benefits,  $63,009,283 , 26%</a:t>
                    </a:r>
                  </a:p>
                </c:rich>
              </c:tx>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D0EB-43EB-9FC9-16A972C2E79C}"/>
                </c:ext>
              </c:extLst>
            </c:dLbl>
            <c:dLbl>
              <c:idx val="3"/>
              <c:layout>
                <c:manualLayout>
                  <c:x val="-8.3194687734376674E-2"/>
                  <c:y val="9.8741093657963255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0EB-43EB-9FC9-16A972C2E79C}"/>
                </c:ext>
              </c:extLst>
            </c:dLbl>
            <c:dLbl>
              <c:idx val="4"/>
              <c:layout>
                <c:manualLayout>
                  <c:x val="-8.9584389838621131E-2"/>
                  <c:y val="1.7336609846420842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D0EB-43EB-9FC9-16A972C2E79C}"/>
                </c:ext>
              </c:extLst>
            </c:dLbl>
            <c:dLbl>
              <c:idx val="5"/>
              <c:layout>
                <c:manualLayout>
                  <c:x val="0.14586483655871921"/>
                  <c:y val="2.2390163362283045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0EB-43EB-9FC9-16A972C2E79C}"/>
                </c:ext>
              </c:extLst>
            </c:dLbl>
            <c:numFmt formatCode="0%" sourceLinked="0"/>
            <c:spPr>
              <a:noFill/>
              <a:ln>
                <a:noFill/>
              </a:ln>
              <a:effectLst/>
            </c:spPr>
            <c:dLblPos val="outEnd"/>
            <c:showLegendKey val="0"/>
            <c:showVal val="1"/>
            <c:showCatName val="1"/>
            <c:showSerName val="0"/>
            <c:showPercent val="1"/>
            <c:showBubbleSize val="0"/>
            <c:showLeaderLines val="1"/>
            <c:extLst>
              <c:ext xmlns:c15="http://schemas.microsoft.com/office/drawing/2012/chart" uri="{CE6537A1-D6FC-4f65-9D91-7224C49458BB}"/>
            </c:extLst>
          </c:dLbls>
          <c:cat>
            <c:strRef>
              <c:f>'2018-19 YE'!$J$30:$J$35</c:f>
              <c:strCache>
                <c:ptCount val="6"/>
                <c:pt idx="0">
                  <c:v>Certicated Salaries</c:v>
                </c:pt>
                <c:pt idx="1">
                  <c:v>Classified Salaries</c:v>
                </c:pt>
                <c:pt idx="2">
                  <c:v>Employees' Benefits</c:v>
                </c:pt>
                <c:pt idx="3">
                  <c:v>Books &amp; Supplies</c:v>
                </c:pt>
                <c:pt idx="4">
                  <c:v>Services &amp; Expenses</c:v>
                </c:pt>
                <c:pt idx="5">
                  <c:v>Capital Outlay &amp; Other Outgo</c:v>
                </c:pt>
              </c:strCache>
            </c:strRef>
          </c:cat>
          <c:val>
            <c:numRef>
              <c:f>'2018-19 YE'!$K$30:$K$35</c:f>
              <c:numCache>
                <c:formatCode>_("$"* #,##0_);_("$"* \(#,##0\);_("$"* "-"??_);_(@_)</c:formatCode>
                <c:ptCount val="6"/>
                <c:pt idx="0">
                  <c:v>126080462</c:v>
                </c:pt>
                <c:pt idx="1">
                  <c:v>31038132</c:v>
                </c:pt>
                <c:pt idx="2">
                  <c:v>63009283</c:v>
                </c:pt>
                <c:pt idx="3">
                  <c:v>5338570</c:v>
                </c:pt>
                <c:pt idx="4">
                  <c:v>15520291</c:v>
                </c:pt>
                <c:pt idx="5">
                  <c:v>648943</c:v>
                </c:pt>
              </c:numCache>
            </c:numRef>
          </c:val>
          <c:extLst>
            <c:ext xmlns:c16="http://schemas.microsoft.com/office/drawing/2014/chart" uri="{C3380CC4-5D6E-409C-BE32-E72D297353CC}">
              <c16:uniqueId val="{00000006-D0EB-43EB-9FC9-16A972C2E79C}"/>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04168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2614890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2651763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514386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055809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080394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2851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5492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7761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0176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67936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48728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90734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6326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8214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1664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3/24/2020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3608805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2336800"/>
            <a:ext cx="8702503" cy="1714036"/>
          </a:xfrm>
        </p:spPr>
        <p:txBody>
          <a:bodyPr/>
          <a:lstStyle/>
          <a:p>
            <a:pPr algn="ctr"/>
            <a:r>
              <a:rPr lang="en-US" dirty="0" smtClean="0">
                <a:solidFill>
                  <a:schemeClr val="tx1"/>
                </a:solidFill>
              </a:rPr>
              <a:t>SRVUSD PARCEL TAX</a:t>
            </a:r>
            <a:br>
              <a:rPr lang="en-US" dirty="0" smtClean="0">
                <a:solidFill>
                  <a:schemeClr val="tx1"/>
                </a:solidFill>
              </a:rPr>
            </a:br>
            <a:r>
              <a:rPr lang="en-US" dirty="0" smtClean="0">
                <a:solidFill>
                  <a:schemeClr val="tx1"/>
                </a:solidFill>
              </a:rPr>
              <a:t>2018-2019 ANNUAL REPORT</a:t>
            </a:r>
            <a:endParaRPr lang="en-US" dirty="0">
              <a:solidFill>
                <a:schemeClr val="tx1"/>
              </a:solidFill>
            </a:endParaRPr>
          </a:p>
        </p:txBody>
      </p:sp>
      <p:sp>
        <p:nvSpPr>
          <p:cNvPr id="3" name="Subtitle 2"/>
          <p:cNvSpPr>
            <a:spLocks noGrp="1"/>
          </p:cNvSpPr>
          <p:nvPr>
            <p:ph type="subTitle" idx="1"/>
          </p:nvPr>
        </p:nvSpPr>
        <p:spPr>
          <a:xfrm>
            <a:off x="1252415" y="4606746"/>
            <a:ext cx="7376720" cy="1273354"/>
          </a:xfrm>
        </p:spPr>
        <p:txBody>
          <a:bodyPr>
            <a:normAutofit/>
          </a:bodyPr>
          <a:lstStyle/>
          <a:p>
            <a:r>
              <a:rPr lang="en-US" dirty="0" smtClean="0">
                <a:solidFill>
                  <a:schemeClr val="tx1"/>
                </a:solidFill>
              </a:rPr>
              <a:t>Parcel Tax Oversight Committee</a:t>
            </a:r>
          </a:p>
          <a:p>
            <a:r>
              <a:rPr lang="en-US" dirty="0" smtClean="0">
                <a:solidFill>
                  <a:schemeClr val="tx1"/>
                </a:solidFill>
              </a:rPr>
              <a:t>March 24, 2020</a:t>
            </a:r>
            <a:endParaRPr lang="en-US" dirty="0">
              <a:solidFill>
                <a:schemeClr val="tx1"/>
              </a:solidFill>
            </a:endParaRPr>
          </a:p>
        </p:txBody>
      </p:sp>
    </p:spTree>
    <p:extLst>
      <p:ext uri="{BB962C8B-B14F-4D97-AF65-F5344CB8AC3E}">
        <p14:creationId xmlns:p14="http://schemas.microsoft.com/office/powerpoint/2010/main" val="17831758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534" y="0"/>
            <a:ext cx="8596668" cy="1320800"/>
          </a:xfrm>
        </p:spPr>
        <p:txBody>
          <a:bodyPr>
            <a:normAutofit fontScale="90000"/>
          </a:bodyPr>
          <a:lstStyle/>
          <a:p>
            <a:r>
              <a:rPr lang="en-US" dirty="0" smtClean="0">
                <a:solidFill>
                  <a:schemeClr val="tx1"/>
                </a:solidFill>
              </a:rPr>
              <a:t>Salaries and Benefits </a:t>
            </a:r>
            <a:r>
              <a:rPr lang="en-US" dirty="0">
                <a:solidFill>
                  <a:schemeClr val="tx1"/>
                </a:solidFill>
              </a:rPr>
              <a:t>R</a:t>
            </a:r>
            <a:r>
              <a:rPr lang="en-US" dirty="0" smtClean="0">
                <a:solidFill>
                  <a:schemeClr val="tx1"/>
                </a:solidFill>
              </a:rPr>
              <a:t>epresent </a:t>
            </a:r>
            <a:r>
              <a:rPr lang="en-US" dirty="0">
                <a:solidFill>
                  <a:schemeClr val="tx1"/>
                </a:solidFill>
              </a:rPr>
              <a:t>91.10% </a:t>
            </a:r>
            <a:r>
              <a:rPr lang="en-US" dirty="0" smtClean="0">
                <a:solidFill>
                  <a:schemeClr val="tx1"/>
                </a:solidFill>
              </a:rPr>
              <a:t>of</a:t>
            </a:r>
            <a:br>
              <a:rPr lang="en-US" dirty="0" smtClean="0">
                <a:solidFill>
                  <a:schemeClr val="tx1"/>
                </a:solidFill>
              </a:rPr>
            </a:br>
            <a:r>
              <a:rPr lang="en-US" dirty="0" smtClean="0">
                <a:solidFill>
                  <a:schemeClr val="tx1"/>
                </a:solidFill>
              </a:rPr>
              <a:t>Total </a:t>
            </a:r>
            <a:r>
              <a:rPr lang="en-US" dirty="0">
                <a:solidFill>
                  <a:schemeClr val="tx1"/>
                </a:solidFill>
              </a:rPr>
              <a:t>U</a:t>
            </a:r>
            <a:r>
              <a:rPr lang="en-US" dirty="0" smtClean="0">
                <a:solidFill>
                  <a:schemeClr val="tx1"/>
                </a:solidFill>
              </a:rPr>
              <a:t>nrestricted Expenditures</a:t>
            </a:r>
            <a:endParaRPr lang="en-US" dirty="0">
              <a:solidFill>
                <a:schemeClr val="tx1"/>
              </a:solidFill>
            </a:endParaRPr>
          </a:p>
        </p:txBody>
      </p:sp>
      <p:sp>
        <p:nvSpPr>
          <p:cNvPr id="3" name="TextBox 2"/>
          <p:cNvSpPr txBox="1"/>
          <p:nvPr/>
        </p:nvSpPr>
        <p:spPr>
          <a:xfrm>
            <a:off x="585774" y="5976270"/>
            <a:ext cx="10192618" cy="523220"/>
          </a:xfrm>
          <a:prstGeom prst="rect">
            <a:avLst/>
          </a:prstGeom>
          <a:noFill/>
        </p:spPr>
        <p:txBody>
          <a:bodyPr wrap="square" rtlCol="0">
            <a:spAutoFit/>
          </a:bodyPr>
          <a:lstStyle/>
          <a:p>
            <a:r>
              <a:rPr lang="en-US" sz="2800" dirty="0" smtClean="0"/>
              <a:t>The Parcel Tax </a:t>
            </a:r>
            <a:r>
              <a:rPr lang="en-US" sz="2800" dirty="0"/>
              <a:t>F</a:t>
            </a:r>
            <a:r>
              <a:rPr lang="en-US" sz="2800" dirty="0" smtClean="0"/>
              <a:t>unded 2.83% of Unrestricted </a:t>
            </a:r>
            <a:r>
              <a:rPr lang="en-US" sz="2800" dirty="0"/>
              <a:t>E</a:t>
            </a:r>
            <a:r>
              <a:rPr lang="en-US" sz="2800" dirty="0" smtClean="0"/>
              <a:t>xpenditures</a:t>
            </a:r>
            <a:endParaRPr lang="en-US" sz="2800" dirty="0"/>
          </a:p>
        </p:txBody>
      </p:sp>
      <p:sp>
        <p:nvSpPr>
          <p:cNvPr id="8" name="Text Box 4"/>
          <p:cNvSpPr txBox="1">
            <a:spLocks noChangeArrowheads="1"/>
          </p:cNvSpPr>
          <p:nvPr/>
        </p:nvSpPr>
        <p:spPr bwMode="auto">
          <a:xfrm>
            <a:off x="2897142" y="1263986"/>
            <a:ext cx="4025076" cy="243143"/>
          </a:xfrm>
          <a:prstGeom prst="rect">
            <a:avLst/>
          </a:prstGeom>
          <a:solidFill>
            <a:sysClr val="window" lastClr="FFFFFF"/>
          </a:solidFill>
          <a:ln>
            <a:noFill/>
          </a:ln>
          <a:extLst/>
        </p:spPr>
        <p:txBody>
          <a:bodyPr wrap="none" lIns="27432" tIns="27432"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400" b="1" i="0" u="none" strike="noStrike" baseline="0" dirty="0">
                <a:solidFill>
                  <a:sysClr val="windowText" lastClr="000000"/>
                </a:solidFill>
                <a:latin typeface="Arial"/>
                <a:cs typeface="Arial"/>
              </a:rPr>
              <a:t>Total Unrestricted Expenditures </a:t>
            </a:r>
            <a:r>
              <a:rPr lang="en-US" sz="1400" b="1" i="0" u="none" strike="noStrike" baseline="0" dirty="0" smtClean="0">
                <a:solidFill>
                  <a:sysClr val="windowText" lastClr="000000"/>
                </a:solidFill>
                <a:latin typeface="Arial"/>
                <a:cs typeface="Arial"/>
              </a:rPr>
              <a:t>= </a:t>
            </a:r>
            <a:r>
              <a:rPr lang="en-US" sz="1400" b="1" i="0" u="none" strike="noStrike" baseline="0" dirty="0" smtClean="0">
                <a:solidFill>
                  <a:schemeClr val="tx1"/>
                </a:solidFill>
                <a:latin typeface="Arial"/>
                <a:cs typeface="Arial"/>
              </a:rPr>
              <a:t>$241,635,681</a:t>
            </a:r>
            <a:endParaRPr lang="en-US" sz="1400" b="1" i="0" u="none" strike="noStrike" baseline="0" dirty="0">
              <a:solidFill>
                <a:schemeClr val="tx1"/>
              </a:solidFill>
              <a:latin typeface="Arial"/>
              <a:cs typeface="Arial"/>
            </a:endParaRPr>
          </a:p>
        </p:txBody>
      </p:sp>
      <p:graphicFrame>
        <p:nvGraphicFramePr>
          <p:cNvPr id="9" name="Chart 8"/>
          <p:cNvGraphicFramePr>
            <a:graphicFrameLocks/>
          </p:cNvGraphicFramePr>
          <p:nvPr>
            <p:extLst>
              <p:ext uri="{D42A27DB-BD31-4B8C-83A1-F6EECF244321}">
                <p14:modId xmlns:p14="http://schemas.microsoft.com/office/powerpoint/2010/main" val="3760056231"/>
              </p:ext>
            </p:extLst>
          </p:nvPr>
        </p:nvGraphicFramePr>
        <p:xfrm>
          <a:off x="212000" y="1580947"/>
          <a:ext cx="9551932" cy="43953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4"/>
          <p:cNvSpPr txBox="1">
            <a:spLocks noChangeArrowheads="1"/>
          </p:cNvSpPr>
          <p:nvPr/>
        </p:nvSpPr>
        <p:spPr bwMode="auto">
          <a:xfrm>
            <a:off x="5605060" y="2463320"/>
            <a:ext cx="4158872" cy="243143"/>
          </a:xfrm>
          <a:prstGeom prst="rect">
            <a:avLst/>
          </a:prstGeom>
          <a:noFill/>
          <a:ln>
            <a:noFill/>
          </a:ln>
          <a:extLst/>
        </p:spPr>
        <p:txBody>
          <a:bodyPr wrap="square" lIns="27432" tIns="27432"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400" b="1" i="0" u="none" strike="noStrike" baseline="0" dirty="0" smtClean="0">
                <a:solidFill>
                  <a:sysClr val="windowText" lastClr="000000"/>
                </a:solidFill>
                <a:latin typeface="Arial"/>
                <a:cs typeface="Arial"/>
              </a:rPr>
              <a:t>Total Employees’ Salaries </a:t>
            </a:r>
            <a:r>
              <a:rPr lang="en-US" sz="1400" b="1" i="0" u="none" strike="noStrike" baseline="0" dirty="0">
                <a:solidFill>
                  <a:sysClr val="windowText" lastClr="000000"/>
                </a:solidFill>
                <a:latin typeface="Arial"/>
                <a:cs typeface="Arial"/>
              </a:rPr>
              <a:t>and Benefits </a:t>
            </a:r>
            <a:r>
              <a:rPr lang="en-US" sz="1400" b="1" i="0" u="none" strike="noStrike" baseline="0" dirty="0" smtClean="0">
                <a:solidFill>
                  <a:sysClr val="windowText" lastClr="000000"/>
                </a:solidFill>
                <a:latin typeface="Arial"/>
                <a:cs typeface="Arial"/>
              </a:rPr>
              <a:t>= </a:t>
            </a:r>
            <a:r>
              <a:rPr lang="en-US" sz="1400" b="1" i="0" u="none" strike="noStrike" baseline="0" dirty="0" smtClean="0">
                <a:solidFill>
                  <a:schemeClr val="tx1"/>
                </a:solidFill>
                <a:latin typeface="Arial"/>
                <a:cs typeface="Arial"/>
              </a:rPr>
              <a:t>91.10%</a:t>
            </a:r>
            <a:r>
              <a:rPr lang="en-US" sz="1400" b="1" i="0" u="none" strike="noStrike" baseline="0" dirty="0" smtClean="0">
                <a:solidFill>
                  <a:sysClr val="windowText" lastClr="000000"/>
                </a:solidFill>
                <a:latin typeface="Arial"/>
                <a:cs typeface="Arial"/>
              </a:rPr>
              <a:t> </a:t>
            </a:r>
            <a:endParaRPr lang="en-US" sz="1400" b="1" i="0" u="none" strike="noStrike" baseline="0" dirty="0">
              <a:solidFill>
                <a:sysClr val="windowText" lastClr="000000"/>
              </a:solidFill>
              <a:latin typeface="Arial"/>
              <a:cs typeface="Arial"/>
            </a:endParaRPr>
          </a:p>
        </p:txBody>
      </p:sp>
    </p:spTree>
    <p:extLst>
      <p:ext uri="{BB962C8B-B14F-4D97-AF65-F5344CB8AC3E}">
        <p14:creationId xmlns:p14="http://schemas.microsoft.com/office/powerpoint/2010/main" val="2873692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014" y="0"/>
            <a:ext cx="8596668" cy="1320800"/>
          </a:xfrm>
        </p:spPr>
        <p:txBody>
          <a:bodyPr/>
          <a:lstStyle/>
          <a:p>
            <a:r>
              <a:rPr lang="en-US" dirty="0" smtClean="0">
                <a:solidFill>
                  <a:schemeClr val="tx1"/>
                </a:solidFill>
              </a:rPr>
              <a:t>Use of Parcel Tax Funds</a:t>
            </a:r>
            <a:endParaRPr lang="en-US" dirty="0">
              <a:solidFill>
                <a:schemeClr val="tx1"/>
              </a:solidFill>
            </a:endParaRPr>
          </a:p>
        </p:txBody>
      </p:sp>
      <p:sp>
        <p:nvSpPr>
          <p:cNvPr id="3" name="Content Placeholder 2"/>
          <p:cNvSpPr>
            <a:spLocks noGrp="1"/>
          </p:cNvSpPr>
          <p:nvPr>
            <p:ph idx="1"/>
          </p:nvPr>
        </p:nvSpPr>
        <p:spPr>
          <a:xfrm>
            <a:off x="493679" y="1006483"/>
            <a:ext cx="8596668" cy="1183860"/>
          </a:xfrm>
        </p:spPr>
        <p:txBody>
          <a:bodyPr>
            <a:normAutofit/>
          </a:bodyPr>
          <a:lstStyle/>
          <a:p>
            <a:r>
              <a:rPr lang="en-US" sz="2000" dirty="0" smtClean="0">
                <a:solidFill>
                  <a:schemeClr val="tx1"/>
                </a:solidFill>
              </a:rPr>
              <a:t>In 2018-19 SRVUSD received $6,833,845 in parcel tax revenue</a:t>
            </a:r>
          </a:p>
          <a:p>
            <a:r>
              <a:rPr lang="en-US" sz="2000" dirty="0" smtClean="0">
                <a:solidFill>
                  <a:schemeClr val="tx1"/>
                </a:solidFill>
              </a:rPr>
              <a:t>These revenues funded 68.31 FTE classroom teachers (salaries and benefits) using the following account codes: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403" y="2235468"/>
            <a:ext cx="8713797" cy="4033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4711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894" y="0"/>
            <a:ext cx="8596668" cy="1320800"/>
          </a:xfrm>
        </p:spPr>
        <p:txBody>
          <a:bodyPr/>
          <a:lstStyle/>
          <a:p>
            <a:r>
              <a:rPr lang="en-US" dirty="0" smtClean="0">
                <a:solidFill>
                  <a:schemeClr val="tx1"/>
                </a:solidFill>
              </a:rPr>
              <a:t>Conclusion</a:t>
            </a:r>
            <a:endParaRPr lang="en-US" dirty="0">
              <a:solidFill>
                <a:schemeClr val="tx1"/>
              </a:solidFill>
            </a:endParaRPr>
          </a:p>
        </p:txBody>
      </p:sp>
      <p:sp>
        <p:nvSpPr>
          <p:cNvPr id="3" name="Content Placeholder 2"/>
          <p:cNvSpPr>
            <a:spLocks noGrp="1"/>
          </p:cNvSpPr>
          <p:nvPr>
            <p:ph idx="1"/>
          </p:nvPr>
        </p:nvSpPr>
        <p:spPr>
          <a:xfrm>
            <a:off x="570654" y="1627189"/>
            <a:ext cx="8596668" cy="3880773"/>
          </a:xfrm>
        </p:spPr>
        <p:txBody>
          <a:bodyPr>
            <a:normAutofit/>
          </a:bodyPr>
          <a:lstStyle/>
          <a:p>
            <a:pPr marL="0" indent="0">
              <a:buNone/>
            </a:pPr>
            <a:r>
              <a:rPr lang="en-US" sz="3200" dirty="0" smtClean="0">
                <a:solidFill>
                  <a:schemeClr val="tx1"/>
                </a:solidFill>
              </a:rPr>
              <a:t>Based on the PTOC’s analysis of the District’s audited 2018-19 financials, the PTOC concludes that the parcel tax funds were spent within the purpose of the parcel tax measure for the 2018-19 fiscal year and that no administrative salaries were funded with these revenues.</a:t>
            </a:r>
            <a:endParaRPr lang="en-US" sz="3200" dirty="0">
              <a:solidFill>
                <a:schemeClr val="tx1"/>
              </a:solidFill>
            </a:endParaRPr>
          </a:p>
        </p:txBody>
      </p:sp>
    </p:spTree>
    <p:extLst>
      <p:ext uri="{BB962C8B-B14F-4D97-AF65-F5344CB8AC3E}">
        <p14:creationId xmlns:p14="http://schemas.microsoft.com/office/powerpoint/2010/main" val="290161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 y="0"/>
            <a:ext cx="9235440" cy="1320800"/>
          </a:xfrm>
        </p:spPr>
        <p:txBody>
          <a:bodyPr>
            <a:normAutofit/>
          </a:bodyPr>
          <a:lstStyle/>
          <a:p>
            <a:r>
              <a:rPr lang="en-US" dirty="0" smtClean="0">
                <a:solidFill>
                  <a:schemeClr val="tx1"/>
                </a:solidFill>
              </a:rPr>
              <a:t>Parcel Tax Oversight Committee Members</a:t>
            </a:r>
            <a:endParaRPr lang="en-US" dirty="0">
              <a:solidFill>
                <a:schemeClr val="tx1"/>
              </a:solidFill>
            </a:endParaRPr>
          </a:p>
        </p:txBody>
      </p:sp>
      <p:sp>
        <p:nvSpPr>
          <p:cNvPr id="3" name="Content Placeholder 2"/>
          <p:cNvSpPr>
            <a:spLocks noGrp="1"/>
          </p:cNvSpPr>
          <p:nvPr>
            <p:ph idx="1"/>
          </p:nvPr>
        </p:nvSpPr>
        <p:spPr>
          <a:xfrm>
            <a:off x="687403" y="970157"/>
            <a:ext cx="8596668" cy="4268016"/>
          </a:xfrm>
        </p:spPr>
        <p:txBody>
          <a:bodyPr>
            <a:noAutofit/>
          </a:bodyPr>
          <a:lstStyle/>
          <a:p>
            <a:r>
              <a:rPr lang="en-US" sz="2000" dirty="0" smtClean="0">
                <a:solidFill>
                  <a:schemeClr val="tx1"/>
                </a:solidFill>
              </a:rPr>
              <a:t>Nancy Chen</a:t>
            </a:r>
          </a:p>
          <a:p>
            <a:r>
              <a:rPr lang="en-US" sz="2000" dirty="0" smtClean="0">
                <a:solidFill>
                  <a:schemeClr val="tx1"/>
                </a:solidFill>
              </a:rPr>
              <a:t>Bryan </a:t>
            </a:r>
            <a:r>
              <a:rPr lang="en-US" sz="2000" dirty="0" err="1" smtClean="0">
                <a:solidFill>
                  <a:schemeClr val="tx1"/>
                </a:solidFill>
              </a:rPr>
              <a:t>Gesicki</a:t>
            </a:r>
            <a:endParaRPr lang="en-US" sz="2000" dirty="0" smtClean="0">
              <a:solidFill>
                <a:schemeClr val="tx1"/>
              </a:solidFill>
            </a:endParaRPr>
          </a:p>
          <a:p>
            <a:r>
              <a:rPr lang="en-US" sz="2000" dirty="0" smtClean="0">
                <a:solidFill>
                  <a:schemeClr val="tx1"/>
                </a:solidFill>
              </a:rPr>
              <a:t>Mark </a:t>
            </a:r>
            <a:r>
              <a:rPr lang="en-US" sz="2000" dirty="0" err="1" smtClean="0">
                <a:solidFill>
                  <a:schemeClr val="tx1"/>
                </a:solidFill>
              </a:rPr>
              <a:t>Rasiah</a:t>
            </a:r>
            <a:endParaRPr lang="en-US" sz="2000" dirty="0" smtClean="0">
              <a:solidFill>
                <a:schemeClr val="tx1"/>
              </a:solidFill>
            </a:endParaRPr>
          </a:p>
          <a:p>
            <a:r>
              <a:rPr lang="en-US" sz="2000" dirty="0" smtClean="0">
                <a:solidFill>
                  <a:schemeClr val="tx1"/>
                </a:solidFill>
              </a:rPr>
              <a:t>Valerie Williams</a:t>
            </a:r>
          </a:p>
          <a:p>
            <a:r>
              <a:rPr lang="en-US" sz="2000" dirty="0" err="1" smtClean="0">
                <a:solidFill>
                  <a:schemeClr val="tx1"/>
                </a:solidFill>
              </a:rPr>
              <a:t>Aparna</a:t>
            </a:r>
            <a:r>
              <a:rPr lang="en-US" sz="2000" dirty="0" smtClean="0">
                <a:solidFill>
                  <a:schemeClr val="tx1"/>
                </a:solidFill>
              </a:rPr>
              <a:t> </a:t>
            </a:r>
            <a:r>
              <a:rPr lang="en-US" sz="2000" dirty="0" err="1" smtClean="0">
                <a:solidFill>
                  <a:schemeClr val="tx1"/>
                </a:solidFill>
              </a:rPr>
              <a:t>Madireddi</a:t>
            </a:r>
            <a:endParaRPr lang="en-US" sz="2000" dirty="0" smtClean="0">
              <a:solidFill>
                <a:schemeClr val="tx1"/>
              </a:solidFill>
            </a:endParaRPr>
          </a:p>
          <a:p>
            <a:r>
              <a:rPr lang="en-US" sz="2000" dirty="0" smtClean="0">
                <a:solidFill>
                  <a:schemeClr val="tx1"/>
                </a:solidFill>
              </a:rPr>
              <a:t>Sujata </a:t>
            </a:r>
            <a:r>
              <a:rPr lang="en-US" sz="2000" dirty="0" err="1" smtClean="0">
                <a:solidFill>
                  <a:schemeClr val="tx1"/>
                </a:solidFill>
              </a:rPr>
              <a:t>Millick</a:t>
            </a:r>
            <a:endParaRPr lang="en-US" sz="2000" dirty="0" smtClean="0">
              <a:solidFill>
                <a:schemeClr val="tx1"/>
              </a:solidFill>
            </a:endParaRPr>
          </a:p>
          <a:p>
            <a:r>
              <a:rPr lang="en-US" sz="2000" dirty="0" smtClean="0">
                <a:solidFill>
                  <a:schemeClr val="tx1"/>
                </a:solidFill>
              </a:rPr>
              <a:t>Scott </a:t>
            </a:r>
            <a:r>
              <a:rPr lang="en-US" sz="2000" dirty="0" err="1" smtClean="0">
                <a:solidFill>
                  <a:schemeClr val="tx1"/>
                </a:solidFill>
              </a:rPr>
              <a:t>Reider</a:t>
            </a:r>
            <a:endParaRPr lang="en-US" sz="2000" dirty="0" smtClean="0">
              <a:solidFill>
                <a:schemeClr val="tx1"/>
              </a:solidFill>
            </a:endParaRPr>
          </a:p>
          <a:p>
            <a:r>
              <a:rPr lang="en-US" sz="2000" dirty="0" smtClean="0">
                <a:solidFill>
                  <a:schemeClr val="tx1"/>
                </a:solidFill>
              </a:rPr>
              <a:t>Scott Roberts</a:t>
            </a:r>
          </a:p>
          <a:p>
            <a:r>
              <a:rPr lang="en-US" sz="2000" dirty="0" smtClean="0">
                <a:solidFill>
                  <a:schemeClr val="tx1"/>
                </a:solidFill>
              </a:rPr>
              <a:t>Bridgit Pelley </a:t>
            </a:r>
          </a:p>
          <a:p>
            <a:r>
              <a:rPr lang="en-US" sz="2000" dirty="0" smtClean="0">
                <a:solidFill>
                  <a:schemeClr val="tx1"/>
                </a:solidFill>
              </a:rPr>
              <a:t>Greg Medici – SRVUSD Staff </a:t>
            </a:r>
            <a:r>
              <a:rPr lang="en-US" sz="2000" dirty="0">
                <a:solidFill>
                  <a:schemeClr val="tx1"/>
                </a:solidFill>
              </a:rPr>
              <a:t>A</a:t>
            </a:r>
            <a:r>
              <a:rPr lang="en-US" sz="2000" dirty="0" smtClean="0">
                <a:solidFill>
                  <a:schemeClr val="tx1"/>
                </a:solidFill>
              </a:rPr>
              <a:t>ssisting the PTOC</a:t>
            </a:r>
          </a:p>
          <a:p>
            <a:r>
              <a:rPr lang="en-US" sz="2000" dirty="0" smtClean="0">
                <a:solidFill>
                  <a:schemeClr val="tx1"/>
                </a:solidFill>
              </a:rPr>
              <a:t>Mark Jewett – SRVUSD Board Member Liaison</a:t>
            </a:r>
            <a:endParaRPr lang="en-US" sz="2000" dirty="0">
              <a:solidFill>
                <a:schemeClr val="tx1"/>
              </a:solidFill>
            </a:endParaRPr>
          </a:p>
        </p:txBody>
      </p:sp>
    </p:spTree>
    <p:extLst>
      <p:ext uri="{BB962C8B-B14F-4D97-AF65-F5344CB8AC3E}">
        <p14:creationId xmlns:p14="http://schemas.microsoft.com/office/powerpoint/2010/main" val="3723359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174" y="0"/>
            <a:ext cx="8596668" cy="1320800"/>
          </a:xfrm>
        </p:spPr>
        <p:txBody>
          <a:bodyPr/>
          <a:lstStyle/>
          <a:p>
            <a:r>
              <a:rPr lang="en-US" dirty="0" smtClean="0">
                <a:solidFill>
                  <a:schemeClr val="tx1"/>
                </a:solidFill>
              </a:rPr>
              <a:t>Why Do We Need a Parcel Tax?</a:t>
            </a:r>
            <a:endParaRPr lang="en-US" dirty="0">
              <a:solidFill>
                <a:schemeClr val="tx1"/>
              </a:solidFill>
            </a:endParaRPr>
          </a:p>
        </p:txBody>
      </p:sp>
      <p:sp>
        <p:nvSpPr>
          <p:cNvPr id="3" name="Content Placeholder 2"/>
          <p:cNvSpPr>
            <a:spLocks noGrp="1"/>
          </p:cNvSpPr>
          <p:nvPr>
            <p:ph idx="1"/>
          </p:nvPr>
        </p:nvSpPr>
        <p:spPr>
          <a:xfrm>
            <a:off x="677334" y="1544321"/>
            <a:ext cx="8596668" cy="4497042"/>
          </a:xfrm>
        </p:spPr>
        <p:txBody>
          <a:bodyPr>
            <a:normAutofit/>
          </a:bodyPr>
          <a:lstStyle/>
          <a:p>
            <a:r>
              <a:rPr lang="en-US" sz="2800" dirty="0">
                <a:solidFill>
                  <a:schemeClr val="tx1"/>
                </a:solidFill>
              </a:rPr>
              <a:t>State revenues for schools, although “guaranteed” </a:t>
            </a:r>
            <a:r>
              <a:rPr lang="en-US" sz="2800" dirty="0" smtClean="0">
                <a:solidFill>
                  <a:schemeClr val="tx1"/>
                </a:solidFill>
              </a:rPr>
              <a:t>by Proposition 98, are </a:t>
            </a:r>
            <a:r>
              <a:rPr lang="en-US" sz="2800" dirty="0">
                <a:solidFill>
                  <a:schemeClr val="tx1"/>
                </a:solidFill>
              </a:rPr>
              <a:t>subject to significant fluctuations due to economic </a:t>
            </a:r>
            <a:r>
              <a:rPr lang="en-US" sz="2800" dirty="0" smtClean="0">
                <a:solidFill>
                  <a:schemeClr val="tx1"/>
                </a:solidFill>
              </a:rPr>
              <a:t>conditions.</a:t>
            </a:r>
          </a:p>
          <a:p>
            <a:endParaRPr lang="en-US" sz="2800" dirty="0">
              <a:solidFill>
                <a:schemeClr val="tx1"/>
              </a:solidFill>
            </a:endParaRPr>
          </a:p>
          <a:p>
            <a:r>
              <a:rPr lang="en-US" sz="2800" dirty="0">
                <a:solidFill>
                  <a:schemeClr val="tx1"/>
                </a:solidFill>
              </a:rPr>
              <a:t>Parcel taxes have been approved across the state to help districts protect core programs and provide additional educational opportunities as approved by the local </a:t>
            </a:r>
            <a:r>
              <a:rPr lang="en-US" sz="2800" dirty="0" smtClean="0">
                <a:solidFill>
                  <a:schemeClr val="tx1"/>
                </a:solidFill>
              </a:rPr>
              <a:t>community.</a:t>
            </a:r>
            <a:endParaRPr lang="en-US" sz="2800" dirty="0">
              <a:solidFill>
                <a:schemeClr val="tx1"/>
              </a:solidFill>
            </a:endParaRPr>
          </a:p>
          <a:p>
            <a:endParaRPr lang="en-US" dirty="0"/>
          </a:p>
        </p:txBody>
      </p:sp>
    </p:spTree>
    <p:extLst>
      <p:ext uri="{BB962C8B-B14F-4D97-AF65-F5344CB8AC3E}">
        <p14:creationId xmlns:p14="http://schemas.microsoft.com/office/powerpoint/2010/main" val="4140530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480" y="0"/>
            <a:ext cx="8979362" cy="1320800"/>
          </a:xfrm>
        </p:spPr>
        <p:txBody>
          <a:bodyPr/>
          <a:lstStyle/>
          <a:p>
            <a:r>
              <a:rPr lang="en-US" dirty="0" smtClean="0">
                <a:solidFill>
                  <a:schemeClr val="tx1"/>
                </a:solidFill>
              </a:rPr>
              <a:t>Background Information About the Parcel Tax</a:t>
            </a:r>
            <a:endParaRPr lang="en-US" dirty="0">
              <a:solidFill>
                <a:schemeClr val="tx1"/>
              </a:solidFill>
            </a:endParaRPr>
          </a:p>
        </p:txBody>
      </p:sp>
      <p:sp>
        <p:nvSpPr>
          <p:cNvPr id="3" name="Content Placeholder 2"/>
          <p:cNvSpPr>
            <a:spLocks noGrp="1"/>
          </p:cNvSpPr>
          <p:nvPr>
            <p:ph idx="1"/>
          </p:nvPr>
        </p:nvSpPr>
        <p:spPr>
          <a:xfrm>
            <a:off x="426720" y="1409700"/>
            <a:ext cx="9682480" cy="5600699"/>
          </a:xfrm>
        </p:spPr>
        <p:txBody>
          <a:bodyPr>
            <a:normAutofit/>
          </a:bodyPr>
          <a:lstStyle/>
          <a:p>
            <a:r>
              <a:rPr lang="en-US" sz="2400" dirty="0" smtClean="0">
                <a:solidFill>
                  <a:schemeClr val="tx1"/>
                </a:solidFill>
              </a:rPr>
              <a:t>From 2008-09 through 2012-13, </a:t>
            </a:r>
            <a:r>
              <a:rPr lang="en-US" sz="2400" dirty="0">
                <a:solidFill>
                  <a:schemeClr val="tx1"/>
                </a:solidFill>
              </a:rPr>
              <a:t>school district revenues were subject to deficits that grew to over 20%, severely limiting districts’ ability to continue a broad range of educational </a:t>
            </a:r>
            <a:r>
              <a:rPr lang="en-US" sz="2400" dirty="0" smtClean="0">
                <a:solidFill>
                  <a:schemeClr val="tx1"/>
                </a:solidFill>
              </a:rPr>
              <a:t>opportunities.</a:t>
            </a:r>
            <a:endParaRPr lang="en-US" sz="2400" dirty="0">
              <a:solidFill>
                <a:schemeClr val="tx1"/>
              </a:solidFill>
            </a:endParaRPr>
          </a:p>
          <a:p>
            <a:r>
              <a:rPr lang="en-US" sz="2400" dirty="0" smtClean="0">
                <a:solidFill>
                  <a:schemeClr val="tx1"/>
                </a:solidFill>
              </a:rPr>
              <a:t>SRVUSD </a:t>
            </a:r>
            <a:r>
              <a:rPr lang="en-US" sz="2400" dirty="0">
                <a:solidFill>
                  <a:schemeClr val="tx1"/>
                </a:solidFill>
              </a:rPr>
              <a:t>voters approved </a:t>
            </a:r>
            <a:r>
              <a:rPr lang="en-US" sz="2400" dirty="0" smtClean="0">
                <a:solidFill>
                  <a:schemeClr val="tx1"/>
                </a:solidFill>
              </a:rPr>
              <a:t>Measure C in 2009 to </a:t>
            </a:r>
            <a:r>
              <a:rPr lang="en-US" sz="2400" dirty="0">
                <a:solidFill>
                  <a:schemeClr val="tx1"/>
                </a:solidFill>
              </a:rPr>
              <a:t>offset some of that </a:t>
            </a:r>
            <a:r>
              <a:rPr lang="en-US" sz="2400" dirty="0" smtClean="0">
                <a:solidFill>
                  <a:schemeClr val="tx1"/>
                </a:solidFill>
              </a:rPr>
              <a:t>loss.</a:t>
            </a:r>
            <a:endParaRPr lang="en-US" sz="2400" dirty="0">
              <a:solidFill>
                <a:schemeClr val="tx1"/>
              </a:solidFill>
            </a:endParaRPr>
          </a:p>
          <a:p>
            <a:r>
              <a:rPr lang="en-US" sz="2400" dirty="0">
                <a:solidFill>
                  <a:schemeClr val="tx1"/>
                </a:solidFill>
              </a:rPr>
              <a:t>Although the </a:t>
            </a:r>
            <a:r>
              <a:rPr lang="en-US" sz="2400" dirty="0" smtClean="0">
                <a:solidFill>
                  <a:schemeClr val="tx1"/>
                </a:solidFill>
              </a:rPr>
              <a:t>recovering economy has restored some of the school district’s purchasing power</a:t>
            </a:r>
            <a:r>
              <a:rPr lang="en-US" sz="2400" dirty="0">
                <a:solidFill>
                  <a:schemeClr val="tx1"/>
                </a:solidFill>
              </a:rPr>
              <a:t>, when </a:t>
            </a:r>
            <a:r>
              <a:rPr lang="en-US" sz="2400" dirty="0" smtClean="0">
                <a:solidFill>
                  <a:schemeClr val="tx1"/>
                </a:solidFill>
              </a:rPr>
              <a:t>the Local Control Funding Formula target </a:t>
            </a:r>
            <a:r>
              <a:rPr lang="en-US" sz="2400" dirty="0">
                <a:solidFill>
                  <a:schemeClr val="tx1"/>
                </a:solidFill>
              </a:rPr>
              <a:t>is </a:t>
            </a:r>
            <a:r>
              <a:rPr lang="en-US" sz="2400" dirty="0" smtClean="0">
                <a:solidFill>
                  <a:schemeClr val="tx1"/>
                </a:solidFill>
              </a:rPr>
              <a:t>reached, purchasing power will approximately equal 2008-09 levels.</a:t>
            </a:r>
          </a:p>
          <a:p>
            <a:r>
              <a:rPr lang="en-US" sz="2400" dirty="0">
                <a:solidFill>
                  <a:schemeClr val="tx1"/>
                </a:solidFill>
              </a:rPr>
              <a:t>At that time, the parcel </a:t>
            </a:r>
            <a:r>
              <a:rPr lang="en-US" sz="2400" dirty="0" smtClean="0">
                <a:solidFill>
                  <a:schemeClr val="tx1"/>
                </a:solidFill>
              </a:rPr>
              <a:t>tax will continue to be </a:t>
            </a:r>
            <a:r>
              <a:rPr lang="en-US" sz="2400" dirty="0">
                <a:solidFill>
                  <a:schemeClr val="tx1"/>
                </a:solidFill>
              </a:rPr>
              <a:t>an important revenue source to protect core </a:t>
            </a:r>
            <a:r>
              <a:rPr lang="en-US" sz="2400" dirty="0" smtClean="0">
                <a:solidFill>
                  <a:schemeClr val="tx1"/>
                </a:solidFill>
              </a:rPr>
              <a:t>services.</a:t>
            </a:r>
            <a:endParaRPr lang="en-US" sz="2400" dirty="0">
              <a:solidFill>
                <a:schemeClr val="tx1"/>
              </a:solidFill>
            </a:endParaRPr>
          </a:p>
        </p:txBody>
      </p:sp>
    </p:spTree>
    <p:extLst>
      <p:ext uri="{BB962C8B-B14F-4D97-AF65-F5344CB8AC3E}">
        <p14:creationId xmlns:p14="http://schemas.microsoft.com/office/powerpoint/2010/main" val="2547888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494" y="0"/>
            <a:ext cx="8596668" cy="1320800"/>
          </a:xfrm>
        </p:spPr>
        <p:txBody>
          <a:bodyPr>
            <a:normAutofit/>
          </a:bodyPr>
          <a:lstStyle/>
          <a:p>
            <a:r>
              <a:rPr lang="en-US" dirty="0" smtClean="0">
                <a:solidFill>
                  <a:schemeClr val="tx1"/>
                </a:solidFill>
              </a:rPr>
              <a:t>History of SRVUSD Parcel Tax</a:t>
            </a:r>
            <a:endParaRPr lang="en-US" dirty="0">
              <a:solidFill>
                <a:schemeClr val="tx1"/>
              </a:solidFill>
            </a:endParaRPr>
          </a:p>
        </p:txBody>
      </p:sp>
      <p:sp>
        <p:nvSpPr>
          <p:cNvPr id="3" name="Content Placeholder 2"/>
          <p:cNvSpPr>
            <a:spLocks noGrp="1"/>
          </p:cNvSpPr>
          <p:nvPr>
            <p:ph idx="1"/>
          </p:nvPr>
        </p:nvSpPr>
        <p:spPr>
          <a:xfrm>
            <a:off x="965200" y="1003300"/>
            <a:ext cx="8308802" cy="5038063"/>
          </a:xfrm>
        </p:spPr>
        <p:txBody>
          <a:bodyPr>
            <a:normAutofit/>
          </a:bodyPr>
          <a:lstStyle/>
          <a:p>
            <a:endParaRPr lang="en-US" sz="2400" dirty="0" smtClean="0">
              <a:solidFill>
                <a:schemeClr val="tx1"/>
              </a:solidFill>
            </a:endParaRPr>
          </a:p>
          <a:p>
            <a:r>
              <a:rPr lang="en-US" sz="3200" dirty="0" smtClean="0">
                <a:solidFill>
                  <a:schemeClr val="tx1"/>
                </a:solidFill>
              </a:rPr>
              <a:t>Measure C approved in 2009 for seven years authorized $144 tax per parcel.</a:t>
            </a:r>
          </a:p>
          <a:p>
            <a:r>
              <a:rPr lang="en-US" sz="3200" dirty="0" smtClean="0">
                <a:solidFill>
                  <a:schemeClr val="tx1"/>
                </a:solidFill>
              </a:rPr>
              <a:t>Measure C expired on June 30, 2016.</a:t>
            </a:r>
          </a:p>
          <a:p>
            <a:r>
              <a:rPr lang="en-US" sz="3200" dirty="0" smtClean="0">
                <a:solidFill>
                  <a:schemeClr val="tx1"/>
                </a:solidFill>
              </a:rPr>
              <a:t> Measure A was approved by the voters in 2015 to extend the $144 tax per parcel for nine years.</a:t>
            </a:r>
          </a:p>
          <a:p>
            <a:r>
              <a:rPr lang="en-US" sz="3200" dirty="0" smtClean="0">
                <a:solidFill>
                  <a:schemeClr val="tx1"/>
                </a:solidFill>
              </a:rPr>
              <a:t>The </a:t>
            </a:r>
            <a:r>
              <a:rPr lang="en-US" sz="3200" dirty="0">
                <a:solidFill>
                  <a:schemeClr val="tx1"/>
                </a:solidFill>
              </a:rPr>
              <a:t>parcel tax generated </a:t>
            </a:r>
            <a:r>
              <a:rPr lang="en-US" sz="3200" dirty="0" smtClean="0">
                <a:solidFill>
                  <a:schemeClr val="tx1"/>
                </a:solidFill>
              </a:rPr>
              <a:t>$6,833,845 </a:t>
            </a:r>
            <a:r>
              <a:rPr lang="en-US" sz="3200" dirty="0">
                <a:solidFill>
                  <a:schemeClr val="tx1"/>
                </a:solidFill>
              </a:rPr>
              <a:t>for the </a:t>
            </a:r>
            <a:r>
              <a:rPr lang="en-US" sz="3200" dirty="0" smtClean="0">
                <a:solidFill>
                  <a:schemeClr val="tx1"/>
                </a:solidFill>
              </a:rPr>
              <a:t>2018-2019 </a:t>
            </a:r>
            <a:r>
              <a:rPr lang="en-US" sz="3200" dirty="0">
                <a:solidFill>
                  <a:schemeClr val="tx1"/>
                </a:solidFill>
              </a:rPr>
              <a:t>fiscal </a:t>
            </a:r>
            <a:r>
              <a:rPr lang="en-US" sz="3200" dirty="0" smtClean="0">
                <a:solidFill>
                  <a:schemeClr val="tx1"/>
                </a:solidFill>
              </a:rPr>
              <a:t>year.</a:t>
            </a:r>
            <a:endParaRPr lang="en-US" sz="3200" dirty="0">
              <a:solidFill>
                <a:schemeClr val="tx1"/>
              </a:solidFill>
            </a:endParaRPr>
          </a:p>
          <a:p>
            <a:pPr marL="0" indent="0">
              <a:buNone/>
            </a:pPr>
            <a:endParaRPr lang="en-US" sz="2400" dirty="0"/>
          </a:p>
        </p:txBody>
      </p:sp>
    </p:spTree>
    <p:extLst>
      <p:ext uri="{BB962C8B-B14F-4D97-AF65-F5344CB8AC3E}">
        <p14:creationId xmlns:p14="http://schemas.microsoft.com/office/powerpoint/2010/main" val="3860674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374" y="0"/>
            <a:ext cx="8596668" cy="1320800"/>
          </a:xfrm>
        </p:spPr>
        <p:txBody>
          <a:bodyPr/>
          <a:lstStyle/>
          <a:p>
            <a:r>
              <a:rPr lang="en-US" dirty="0" smtClean="0">
                <a:solidFill>
                  <a:schemeClr val="tx1"/>
                </a:solidFill>
              </a:rPr>
              <a:t>Measure A Ballot language specifies:</a:t>
            </a:r>
            <a:endParaRPr lang="en-US" dirty="0">
              <a:solidFill>
                <a:schemeClr val="tx1"/>
              </a:solidFill>
            </a:endParaRPr>
          </a:p>
        </p:txBody>
      </p:sp>
      <p:sp>
        <p:nvSpPr>
          <p:cNvPr id="3" name="Content Placeholder 2"/>
          <p:cNvSpPr>
            <a:spLocks noGrp="1"/>
          </p:cNvSpPr>
          <p:nvPr>
            <p:ph idx="1"/>
          </p:nvPr>
        </p:nvSpPr>
        <p:spPr>
          <a:xfrm>
            <a:off x="317308" y="731521"/>
            <a:ext cx="9194800" cy="6344459"/>
          </a:xfrm>
        </p:spPr>
        <p:txBody>
          <a:bodyPr>
            <a:noAutofit/>
          </a:bodyPr>
          <a:lstStyle/>
          <a:p>
            <a:pPr marL="0" indent="0" algn="just">
              <a:buNone/>
            </a:pPr>
            <a:r>
              <a:rPr lang="en-US" sz="2400" dirty="0" smtClean="0">
                <a:solidFill>
                  <a:schemeClr val="tx1"/>
                </a:solidFill>
              </a:rPr>
              <a:t>SRVUSD </a:t>
            </a:r>
            <a:r>
              <a:rPr lang="en-US" sz="2400" dirty="0">
                <a:solidFill>
                  <a:schemeClr val="tx1"/>
                </a:solidFill>
              </a:rPr>
              <a:t>has been fortunate to receive generous support from the community since </a:t>
            </a:r>
            <a:r>
              <a:rPr lang="en-US" sz="2400" dirty="0" smtClean="0">
                <a:solidFill>
                  <a:schemeClr val="tx1"/>
                </a:solidFill>
              </a:rPr>
              <a:t>2004. This </a:t>
            </a:r>
            <a:r>
              <a:rPr lang="en-US" sz="2400" dirty="0">
                <a:solidFill>
                  <a:schemeClr val="tx1"/>
                </a:solidFill>
              </a:rPr>
              <a:t>renewal measure will continue to protect academic excellence in our </a:t>
            </a:r>
            <a:r>
              <a:rPr lang="en-US" sz="2400" dirty="0" smtClean="0">
                <a:solidFill>
                  <a:schemeClr val="tx1"/>
                </a:solidFill>
              </a:rPr>
              <a:t>schools. </a:t>
            </a:r>
          </a:p>
          <a:p>
            <a:pPr algn="just"/>
            <a:r>
              <a:rPr lang="en-US" sz="2400" u="sng" dirty="0" smtClean="0">
                <a:solidFill>
                  <a:schemeClr val="tx1"/>
                </a:solidFill>
              </a:rPr>
              <a:t>Parcel Tax Funds Will Authorized to Fund:</a:t>
            </a:r>
          </a:p>
          <a:p>
            <a:pPr marL="1085850" lvl="2"/>
            <a:r>
              <a:rPr lang="en-US" sz="2400" dirty="0" smtClean="0">
                <a:solidFill>
                  <a:schemeClr val="tx1"/>
                </a:solidFill>
              </a:rPr>
              <a:t>Core </a:t>
            </a:r>
            <a:r>
              <a:rPr lang="en-US" sz="2400" dirty="0">
                <a:solidFill>
                  <a:schemeClr val="tx1"/>
                </a:solidFill>
              </a:rPr>
              <a:t>academic programs in reading, writing, math and science;</a:t>
            </a:r>
          </a:p>
          <a:p>
            <a:pPr marL="1085850" lvl="2"/>
            <a:r>
              <a:rPr lang="en-US" sz="2400" dirty="0" smtClean="0">
                <a:solidFill>
                  <a:schemeClr val="tx1"/>
                </a:solidFill>
              </a:rPr>
              <a:t>Advanced </a:t>
            </a:r>
            <a:r>
              <a:rPr lang="en-US" sz="2400" dirty="0">
                <a:solidFill>
                  <a:schemeClr val="tx1"/>
                </a:solidFill>
              </a:rPr>
              <a:t>Placement courses and other programs to prepare all students for success in college and careers;</a:t>
            </a:r>
          </a:p>
          <a:p>
            <a:pPr marL="1085850" lvl="2"/>
            <a:r>
              <a:rPr lang="en-US" sz="2400" dirty="0" smtClean="0">
                <a:solidFill>
                  <a:schemeClr val="tx1"/>
                </a:solidFill>
              </a:rPr>
              <a:t>Ongoing </a:t>
            </a:r>
            <a:r>
              <a:rPr lang="en-US" sz="2400" dirty="0">
                <a:solidFill>
                  <a:schemeClr val="tx1"/>
                </a:solidFill>
              </a:rPr>
              <a:t>teacher training and development to attract and retain teachers;</a:t>
            </a:r>
          </a:p>
          <a:p>
            <a:pPr marL="1085850" lvl="2"/>
            <a:r>
              <a:rPr lang="en-US" sz="2400" dirty="0" smtClean="0">
                <a:solidFill>
                  <a:schemeClr val="tx1"/>
                </a:solidFill>
              </a:rPr>
              <a:t>Career </a:t>
            </a:r>
            <a:r>
              <a:rPr lang="en-US" sz="2400" dirty="0">
                <a:solidFill>
                  <a:schemeClr val="tx1"/>
                </a:solidFill>
              </a:rPr>
              <a:t>and technical training programs</a:t>
            </a:r>
            <a:r>
              <a:rPr lang="en-US" sz="2400" dirty="0" smtClean="0">
                <a:solidFill>
                  <a:schemeClr val="tx1"/>
                </a:solidFill>
              </a:rPr>
              <a:t>.</a:t>
            </a:r>
            <a:endParaRPr lang="en-US" sz="2400" u="sng" dirty="0">
              <a:solidFill>
                <a:schemeClr val="tx1"/>
              </a:solidFill>
            </a:endParaRPr>
          </a:p>
          <a:p>
            <a:pPr marL="285750"/>
            <a:r>
              <a:rPr lang="en-US" sz="2600" u="sng" dirty="0" smtClean="0">
                <a:solidFill>
                  <a:schemeClr val="tx1"/>
                </a:solidFill>
              </a:rPr>
              <a:t>Parcel Tax Funds Will Not:</a:t>
            </a:r>
          </a:p>
          <a:p>
            <a:pPr marL="1085850" lvl="2"/>
            <a:r>
              <a:rPr lang="en-US" sz="2400" dirty="0" smtClean="0">
                <a:solidFill>
                  <a:schemeClr val="tx1"/>
                </a:solidFill>
              </a:rPr>
              <a:t>Pay for Administrators’ salaries</a:t>
            </a:r>
          </a:p>
        </p:txBody>
      </p:sp>
    </p:spTree>
    <p:extLst>
      <p:ext uri="{BB962C8B-B14F-4D97-AF65-F5344CB8AC3E}">
        <p14:creationId xmlns:p14="http://schemas.microsoft.com/office/powerpoint/2010/main" val="87809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054" y="0"/>
            <a:ext cx="8596668" cy="939338"/>
          </a:xfrm>
        </p:spPr>
        <p:txBody>
          <a:bodyPr/>
          <a:lstStyle/>
          <a:p>
            <a:r>
              <a:rPr lang="en-US" dirty="0" smtClean="0">
                <a:solidFill>
                  <a:schemeClr val="tx1"/>
                </a:solidFill>
              </a:rPr>
              <a:t>Measure A Specifies a PTOC</a:t>
            </a:r>
            <a:endParaRPr lang="en-US" dirty="0">
              <a:solidFill>
                <a:schemeClr val="tx1"/>
              </a:solidFill>
            </a:endParaRPr>
          </a:p>
        </p:txBody>
      </p:sp>
      <p:sp>
        <p:nvSpPr>
          <p:cNvPr id="3" name="Content Placeholder 2"/>
          <p:cNvSpPr>
            <a:spLocks noGrp="1"/>
          </p:cNvSpPr>
          <p:nvPr>
            <p:ph idx="1"/>
          </p:nvPr>
        </p:nvSpPr>
        <p:spPr>
          <a:xfrm>
            <a:off x="472440" y="1158240"/>
            <a:ext cx="8801562" cy="5425440"/>
          </a:xfrm>
        </p:spPr>
        <p:txBody>
          <a:bodyPr>
            <a:normAutofit fontScale="92500" lnSpcReduction="20000"/>
          </a:bodyPr>
          <a:lstStyle/>
          <a:p>
            <a:pPr marL="0" indent="0">
              <a:buNone/>
            </a:pPr>
            <a:r>
              <a:rPr lang="en-US" sz="3300" dirty="0" smtClean="0">
                <a:solidFill>
                  <a:schemeClr val="tx1"/>
                </a:solidFill>
              </a:rPr>
              <a:t>Parcel Tax Oversight Committee Responsibilities:</a:t>
            </a:r>
          </a:p>
          <a:p>
            <a:pPr marL="0" indent="0">
              <a:buNone/>
            </a:pPr>
            <a:endParaRPr lang="en-US" sz="3300" dirty="0" smtClean="0">
              <a:solidFill>
                <a:schemeClr val="tx1"/>
              </a:solidFill>
            </a:endParaRPr>
          </a:p>
          <a:p>
            <a:r>
              <a:rPr lang="en-US" sz="3300" dirty="0" smtClean="0">
                <a:solidFill>
                  <a:schemeClr val="tx1"/>
                </a:solidFill>
              </a:rPr>
              <a:t>Provide oversight for the SRVUSD School Board on the expenditures funded by the parcel tax in order to ensure that the funds are spent for the purpose approved by the voters.</a:t>
            </a:r>
          </a:p>
          <a:p>
            <a:r>
              <a:rPr lang="en-US" sz="3300" dirty="0" smtClean="0">
                <a:solidFill>
                  <a:schemeClr val="tx1"/>
                </a:solidFill>
              </a:rPr>
              <a:t>Monitor the expenditures of the parcel tax by the District and will report on an annual basis to the Board and  community on how the parcel tax funds have been spent.</a:t>
            </a:r>
          </a:p>
          <a:p>
            <a:endParaRPr lang="en-US" dirty="0">
              <a:solidFill>
                <a:schemeClr val="tx1"/>
              </a:solidFill>
            </a:endParaRPr>
          </a:p>
          <a:p>
            <a:pPr marL="0" indent="0">
              <a:buNone/>
            </a:pPr>
            <a:r>
              <a:rPr lang="en-US" dirty="0" smtClean="0">
                <a:solidFill>
                  <a:schemeClr val="tx1"/>
                </a:solidFill>
              </a:rPr>
              <a:t>     </a:t>
            </a:r>
            <a:r>
              <a:rPr lang="en-US" sz="1600" dirty="0" smtClean="0">
                <a:solidFill>
                  <a:schemeClr val="tx1"/>
                </a:solidFill>
              </a:rPr>
              <a:t>Source: SRVUSD Resolution 02/09-10</a:t>
            </a:r>
            <a:endParaRPr lang="en-US" sz="1600" dirty="0">
              <a:solidFill>
                <a:schemeClr val="tx1"/>
              </a:solidFill>
            </a:endParaRPr>
          </a:p>
        </p:txBody>
      </p:sp>
    </p:spTree>
    <p:extLst>
      <p:ext uri="{BB962C8B-B14F-4D97-AF65-F5344CB8AC3E}">
        <p14:creationId xmlns:p14="http://schemas.microsoft.com/office/powerpoint/2010/main" val="1678042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PTOC Committee Review Process</a:t>
            </a:r>
            <a:endParaRPr lang="en-US" dirty="0">
              <a:solidFill>
                <a:schemeClr val="tx1"/>
              </a:solidFill>
            </a:endParaRPr>
          </a:p>
        </p:txBody>
      </p:sp>
      <p:sp>
        <p:nvSpPr>
          <p:cNvPr id="3" name="Content Placeholder 2"/>
          <p:cNvSpPr>
            <a:spLocks noGrp="1"/>
          </p:cNvSpPr>
          <p:nvPr>
            <p:ph idx="1"/>
          </p:nvPr>
        </p:nvSpPr>
        <p:spPr>
          <a:xfrm>
            <a:off x="677334" y="1763982"/>
            <a:ext cx="8596668" cy="3880773"/>
          </a:xfrm>
        </p:spPr>
        <p:txBody>
          <a:bodyPr>
            <a:normAutofit fontScale="92500"/>
          </a:bodyPr>
          <a:lstStyle/>
          <a:p>
            <a:r>
              <a:rPr lang="en-US" sz="2400" dirty="0" smtClean="0">
                <a:solidFill>
                  <a:schemeClr val="tx1"/>
                </a:solidFill>
              </a:rPr>
              <a:t>Committee members were presented with 2018-2019 financial records detailing all parcel taxes received and expenditures made in accordance with voter authorization.</a:t>
            </a:r>
          </a:p>
          <a:p>
            <a:r>
              <a:rPr lang="en-US" sz="2400" dirty="0" smtClean="0">
                <a:solidFill>
                  <a:schemeClr val="tx1"/>
                </a:solidFill>
              </a:rPr>
              <a:t>State accounting procedures provide resource accounting codes (required to be used by all school districts) to track both revenues received and expenditures associated with those revenues.</a:t>
            </a:r>
          </a:p>
          <a:p>
            <a:r>
              <a:rPr lang="en-US" sz="2400" dirty="0" smtClean="0">
                <a:solidFill>
                  <a:schemeClr val="tx1"/>
                </a:solidFill>
              </a:rPr>
              <a:t>The SRVUSD financial system provides referenced documentation for every deposit and expenditure made throughout the fiscal year.</a:t>
            </a:r>
            <a:endParaRPr lang="en-US" sz="2400" dirty="0">
              <a:solidFill>
                <a:schemeClr val="tx1"/>
              </a:solidFill>
            </a:endParaRPr>
          </a:p>
        </p:txBody>
      </p:sp>
    </p:spTree>
    <p:extLst>
      <p:ext uri="{BB962C8B-B14F-4D97-AF65-F5344CB8AC3E}">
        <p14:creationId xmlns:p14="http://schemas.microsoft.com/office/powerpoint/2010/main" val="2099263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PTOC Committee Review Process</a:t>
            </a:r>
            <a:endParaRPr lang="en-US" dirty="0">
              <a:solidFill>
                <a:schemeClr val="tx1"/>
              </a:solidFill>
            </a:endParaRPr>
          </a:p>
        </p:txBody>
      </p:sp>
      <p:sp>
        <p:nvSpPr>
          <p:cNvPr id="3" name="Content Placeholder 2"/>
          <p:cNvSpPr>
            <a:spLocks noGrp="1"/>
          </p:cNvSpPr>
          <p:nvPr>
            <p:ph idx="1"/>
          </p:nvPr>
        </p:nvSpPr>
        <p:spPr>
          <a:xfrm>
            <a:off x="554670" y="1650379"/>
            <a:ext cx="8596668" cy="4508373"/>
          </a:xfrm>
        </p:spPr>
        <p:txBody>
          <a:bodyPr>
            <a:noAutofit/>
          </a:bodyPr>
          <a:lstStyle/>
          <a:p>
            <a:r>
              <a:rPr lang="en-US" sz="2000" dirty="0" smtClean="0">
                <a:solidFill>
                  <a:schemeClr val="tx1"/>
                </a:solidFill>
              </a:rPr>
              <a:t>Committee members reviewed the financial reports in detail as well as associated analyses prepared by the business department.</a:t>
            </a:r>
          </a:p>
          <a:p>
            <a:r>
              <a:rPr lang="en-US" sz="2000" dirty="0" smtClean="0">
                <a:solidFill>
                  <a:schemeClr val="tx1"/>
                </a:solidFill>
              </a:rPr>
              <a:t>In addition, the committee was presented with information from the County Tax Collector/Treasurer on the status of the number of homeowners requesting exemptions, delinquencies, and adjustments, which provided additional assurance that the amount received by the District was in line with the amount budgeted and spent in 2018-2019.</a:t>
            </a:r>
          </a:p>
          <a:p>
            <a:r>
              <a:rPr lang="en-US" sz="2000" dirty="0" smtClean="0">
                <a:solidFill>
                  <a:schemeClr val="tx1"/>
                </a:solidFill>
              </a:rPr>
              <a:t>Further reconciliation as to the net received by the District was provided by the Office of the Auditor-Controller of Contra Costa.  The gross amount received is reduced by the collections fees charged per parcel by the County and any refunds issued. Total deducted for 2018-2019 was $40,859. </a:t>
            </a:r>
          </a:p>
        </p:txBody>
      </p:sp>
    </p:spTree>
    <p:extLst>
      <p:ext uri="{BB962C8B-B14F-4D97-AF65-F5344CB8AC3E}">
        <p14:creationId xmlns:p14="http://schemas.microsoft.com/office/powerpoint/2010/main" val="3518729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1428</TotalTime>
  <Words>772</Words>
  <Application>Microsoft Office PowerPoint</Application>
  <PresentationFormat>Widescreen</PresentationFormat>
  <Paragraphs>64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SRVUSD PARCEL TAX 2018-2019 ANNUAL REPORT</vt:lpstr>
      <vt:lpstr>Parcel Tax Oversight Committee Members</vt:lpstr>
      <vt:lpstr>Why Do We Need a Parcel Tax?</vt:lpstr>
      <vt:lpstr>Background Information About the Parcel Tax</vt:lpstr>
      <vt:lpstr>History of SRVUSD Parcel Tax</vt:lpstr>
      <vt:lpstr>Measure A Ballot language specifies:</vt:lpstr>
      <vt:lpstr>Measure A Specifies a PTOC</vt:lpstr>
      <vt:lpstr>PTOC Committee Review Process</vt:lpstr>
      <vt:lpstr>PTOC Committee Review Process</vt:lpstr>
      <vt:lpstr>Salaries and Benefits Represent 91.10% of Total Unrestricted Expenditures</vt:lpstr>
      <vt:lpstr>Use of Parcel Tax Funds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SRVUSD PARCEL TAX OVERSIGHT COMMITTEE</dc:title>
  <dc:creator>Robert Henke</dc:creator>
  <cp:lastModifiedBy>Fischer, Cindy [EC]</cp:lastModifiedBy>
  <cp:revision>103</cp:revision>
  <cp:lastPrinted>2017-01-25T23:15:31Z</cp:lastPrinted>
  <dcterms:created xsi:type="dcterms:W3CDTF">2016-02-10T01:11:45Z</dcterms:created>
  <dcterms:modified xsi:type="dcterms:W3CDTF">2020-03-24T20:48:08Z</dcterms:modified>
</cp:coreProperties>
</file>