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58" r:id="rId3"/>
  </p:sldMasterIdLst>
  <p:notesMasterIdLst>
    <p:notesMasterId r:id="rId23"/>
  </p:notesMasterIdLst>
  <p:handoutMasterIdLst>
    <p:handoutMasterId r:id="rId24"/>
  </p:handoutMasterIdLst>
  <p:sldIdLst>
    <p:sldId id="256" r:id="rId4"/>
    <p:sldId id="299" r:id="rId5"/>
    <p:sldId id="302" r:id="rId6"/>
    <p:sldId id="303" r:id="rId7"/>
    <p:sldId id="304" r:id="rId8"/>
    <p:sldId id="305" r:id="rId9"/>
    <p:sldId id="308" r:id="rId10"/>
    <p:sldId id="306" r:id="rId11"/>
    <p:sldId id="307" r:id="rId12"/>
    <p:sldId id="314" r:id="rId13"/>
    <p:sldId id="309" r:id="rId14"/>
    <p:sldId id="312" r:id="rId15"/>
    <p:sldId id="313" r:id="rId16"/>
    <p:sldId id="300" r:id="rId17"/>
    <p:sldId id="316" r:id="rId18"/>
    <p:sldId id="319" r:id="rId19"/>
    <p:sldId id="317" r:id="rId20"/>
    <p:sldId id="318" r:id="rId21"/>
    <p:sldId id="295" r:id="rId22"/>
  </p:sldIdLst>
  <p:sldSz cx="9144000" cy="6858000" type="screen4x3"/>
  <p:notesSz cx="7010400" cy="92964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82190" autoAdjust="0"/>
  </p:normalViewPr>
  <p:slideViewPr>
    <p:cSldViewPr>
      <p:cViewPr varScale="1">
        <p:scale>
          <a:sx n="91" d="100"/>
          <a:sy n="91" d="100"/>
        </p:scale>
        <p:origin x="14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9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5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9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78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6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3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865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13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8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72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92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22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8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48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990600" y="1752600"/>
            <a:ext cx="7290434" cy="2514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Governor’s May Revise Projection for the State’s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2020-21 Adopted Budget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7526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May 26, 2020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30" r="93514">
                        <a14:backgroundMark x1="14054" y1="13423" x2="9730" y2="89262"/>
                        <a14:backgroundMark x1="12973" y1="18121" x2="1297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72" y="384048"/>
            <a:ext cx="1248528" cy="100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Cash Deferrals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-121527"/>
            <a:ext cx="184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10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3" y="1665767"/>
            <a:ext cx="8775060" cy="493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798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265238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Average Per Student Local Control Funding Formula (LCFF) Impact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-115463"/>
            <a:ext cx="1764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11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200" cy="496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160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Average Per Student Local Control Funding Formula (LCFF) Impact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-121527"/>
            <a:ext cx="1688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12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0958"/>
            <a:ext cx="8784392" cy="491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62000" y="2667000"/>
            <a:ext cx="1752600" cy="350520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22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398" y="152400"/>
            <a:ext cx="8229600" cy="1265238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Average Per Student Local Control Funding Formula (LCFF) Impact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-121528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13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676400"/>
            <a:ext cx="881212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22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458200" cy="1265238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Projected Impact on SRVUSD’s LCFF Revenues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0" y="1676400"/>
            <a:ext cx="9049348" cy="4572000"/>
          </a:xfrm>
        </p:spPr>
        <p:txBody>
          <a:bodyPr>
            <a:normAutofit fontScale="62500" lnSpcReduction="20000"/>
          </a:bodyPr>
          <a:lstStyle/>
          <a:p>
            <a:pPr lvl="0" algn="ctr">
              <a:lnSpc>
                <a:spcPct val="120000"/>
              </a:lnSpc>
              <a:spcBef>
                <a:spcPts val="400"/>
              </a:spcBef>
            </a:pPr>
            <a:r>
              <a:rPr lang="en-US" sz="4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30,000+ ADA @ $700 per ADA = at least $21+ million straight cuts (likely $25+ million all-in)</a:t>
            </a:r>
          </a:p>
          <a:p>
            <a:pPr lvl="0" algn="ctr">
              <a:lnSpc>
                <a:spcPct val="120000"/>
              </a:lnSpc>
              <a:spcBef>
                <a:spcPts val="400"/>
              </a:spcBef>
            </a:pPr>
            <a:r>
              <a:rPr lang="en-US" sz="4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+</a:t>
            </a:r>
          </a:p>
          <a:p>
            <a:pPr lvl="0" algn="ctr">
              <a:lnSpc>
                <a:spcPct val="120000"/>
              </a:lnSpc>
              <a:spcBef>
                <a:spcPts val="400"/>
              </a:spcBef>
            </a:pPr>
            <a:r>
              <a:rPr lang="en-US" sz="4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Lost Projected LCFF Increases as-of 2</a:t>
            </a:r>
            <a:r>
              <a:rPr lang="en-US" sz="4000" baseline="30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nd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Interim ($10+ million) </a:t>
            </a:r>
          </a:p>
          <a:p>
            <a:pPr lvl="0" algn="ctr">
              <a:lnSpc>
                <a:spcPct val="120000"/>
              </a:lnSpc>
              <a:spcBef>
                <a:spcPts val="400"/>
              </a:spcBef>
            </a:pPr>
            <a:r>
              <a:rPr lang="en-US" sz="4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= </a:t>
            </a:r>
          </a:p>
          <a:p>
            <a:pPr marL="0" lv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9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At Least </a:t>
            </a:r>
            <a:r>
              <a:rPr lang="en-US" sz="9600" u="sng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$35+ Million* </a:t>
            </a:r>
            <a:r>
              <a:rPr lang="en-US" sz="9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 Reduced LCFF Revenues</a:t>
            </a:r>
            <a:endParaRPr lang="en-US" sz="3000" dirty="0" smtClean="0"/>
          </a:p>
          <a:p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8001000" y="-121527"/>
            <a:ext cx="1459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14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740" y="6340917"/>
            <a:ext cx="882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*For the 2020-21 Fiscal Year Compared to 2019-20 2</a:t>
            </a:r>
            <a:r>
              <a:rPr lang="en-US" b="1" baseline="30000" dirty="0" smtClean="0">
                <a:solidFill>
                  <a:schemeClr val="bg1"/>
                </a:solidFill>
              </a:rPr>
              <a:t>nd</a:t>
            </a:r>
            <a:r>
              <a:rPr lang="en-US" b="1" dirty="0" smtClean="0">
                <a:solidFill>
                  <a:schemeClr val="bg1"/>
                </a:solidFill>
              </a:rPr>
              <a:t> Interim LCFF Projections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11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“Turn the Page Costs” Continue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-121527"/>
            <a:ext cx="1688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15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775060" cy="493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965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“Turn the Page Costs” Continue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-121527"/>
            <a:ext cx="1688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16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5" y="1676400"/>
            <a:ext cx="885267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827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265238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Example Impact On An Average District’s Reserves --- Negative Balances Immediately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-121527"/>
            <a:ext cx="1536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17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4097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965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265238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Sacramento’s Considerations Moving Forward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-228600"/>
            <a:ext cx="1764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18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" y="1676400"/>
            <a:ext cx="894769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2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62876"/>
            <a:ext cx="8686800" cy="486652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4400" dirty="0" smtClean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2020-21 Adopted Budget Public Hearing (June 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9</a:t>
            </a:r>
            <a:r>
              <a:rPr lang="en-US" sz="4400" baseline="30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4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)</a:t>
            </a:r>
          </a:p>
          <a:p>
            <a:pPr marL="457200" lvl="1" indent="0">
              <a:buNone/>
            </a:pPr>
            <a:endParaRPr lang="en-US" sz="4400" dirty="0" smtClean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2020-21 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Adopted Budget </a:t>
            </a:r>
            <a:r>
              <a:rPr lang="en-US" sz="4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(June 23</a:t>
            </a:r>
            <a:r>
              <a:rPr lang="en-US" sz="4400" baseline="30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rd</a:t>
            </a:r>
            <a:r>
              <a:rPr lang="en-US" sz="4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n-US" sz="4400" dirty="0" smtClean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45-Day 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</a:t>
            </a:r>
            <a:r>
              <a:rPr lang="en-US" sz="4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udget 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</a:t>
            </a:r>
            <a:r>
              <a:rPr lang="en-US" sz="4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evision (August 2020)</a:t>
            </a:r>
          </a:p>
          <a:p>
            <a:endParaRPr lang="en-US" sz="4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2019-20 Unaudited Actuals (September 2020)</a:t>
            </a:r>
          </a:p>
          <a:p>
            <a:endParaRPr lang="en-US" sz="4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2020-21 First Interim (December 2020)</a:t>
            </a:r>
            <a:endParaRPr lang="en-US" sz="2400" dirty="0" smtClean="0">
              <a:solidFill>
                <a:srgbClr val="FFFF00"/>
              </a:solidFill>
              <a:effectLst/>
              <a:latin typeface="Calibri" panose="020F0502020204030204" pitchFamily="34" charset="0"/>
            </a:endParaRPr>
          </a:p>
          <a:p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Thank you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265238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Next Steps for the 2020-21 Adopted Budget 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-121527"/>
            <a:ext cx="1459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19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33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Agenda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524000"/>
            <a:ext cx="8839200" cy="525780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400"/>
              </a:spcBef>
            </a:pPr>
            <a:r>
              <a:rPr lang="en-US" sz="3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Governor’s May Revise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sz="3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Economic Data</a:t>
            </a:r>
          </a:p>
          <a:p>
            <a:pPr lvl="0">
              <a:lnSpc>
                <a:spcPct val="120000"/>
              </a:lnSpc>
              <a:spcBef>
                <a:spcPts val="400"/>
              </a:spcBef>
            </a:pPr>
            <a:r>
              <a:rPr lang="en-US" sz="3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SRVUSD Impacts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sz="3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Per Student Local Control Funding Formula (LCFF) dollars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sz="3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Structural Deficits</a:t>
            </a:r>
            <a:endParaRPr lang="en-US" dirty="0" smtClean="0">
              <a:solidFill>
                <a:schemeClr val="bg1"/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US" dirty="0" smtClean="0"/>
          </a:p>
          <a:p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8394060" y="-121527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2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13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Economic Data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060" y="-121527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3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4863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769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California Revenue Impact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060" y="-121527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4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00200"/>
            <a:ext cx="885422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493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265238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Continued Risks to California’s 2020-21 Budget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060" y="-121527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5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1212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085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California Likely to Revise its 2020-21 Budget As More Information Becomes Available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060" y="-121527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6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1212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085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Governor’s January Budget vs. May Revise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060" y="-121527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7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4769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2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Proposition 98 Funding Levels</a:t>
            </a:r>
            <a:b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2007-08 (Great Recession) to 2020-21 (Today)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060" y="-121527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8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775060" cy="493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2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Cash Deferrals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060" y="-121527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9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98860" cy="488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2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BackToSchl">
  <a:themeElements>
    <a:clrScheme name="Custom 4">
      <a:dk1>
        <a:sysClr val="windowText" lastClr="000000"/>
      </a:dk1>
      <a:lt1>
        <a:sysClr val="window" lastClr="FFFFFF"/>
      </a:lt1>
      <a:dk2>
        <a:srgbClr val="0058A8"/>
      </a:dk2>
      <a:lt2>
        <a:srgbClr val="D6ECFF"/>
      </a:lt2>
      <a:accent1>
        <a:srgbClr val="3F6C19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BackToSchl">
  <a:themeElements>
    <a:clrScheme name="Custom 4">
      <a:dk1>
        <a:sysClr val="windowText" lastClr="000000"/>
      </a:dk1>
      <a:lt1>
        <a:sysClr val="window" lastClr="FFFFFF"/>
      </a:lt1>
      <a:dk2>
        <a:srgbClr val="0058A8"/>
      </a:dk2>
      <a:lt2>
        <a:srgbClr val="D6ECFF"/>
      </a:lt2>
      <a:accent1>
        <a:srgbClr val="3F6C19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2178E4-2F0C-4A34-8B52-79BAFAEA72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</Template>
  <TotalTime>0</TotalTime>
  <Words>282</Words>
  <Application>Microsoft Office PowerPoint</Application>
  <PresentationFormat>On-screen Show (4:3)</PresentationFormat>
  <Paragraphs>86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Segoe Condensed</vt:lpstr>
      <vt:lpstr>EdBackToSchl</vt:lpstr>
      <vt:lpstr>1_EdBackToSchl</vt:lpstr>
      <vt:lpstr>  May 26, 2020</vt:lpstr>
      <vt:lpstr>Agenda</vt:lpstr>
      <vt:lpstr>Economic Data</vt:lpstr>
      <vt:lpstr>California Revenue Impact</vt:lpstr>
      <vt:lpstr>Continued Risks to California’s 2020-21 Budget</vt:lpstr>
      <vt:lpstr>California Likely to Revise its 2020-21 Budget As More Information Becomes Available</vt:lpstr>
      <vt:lpstr>Governor’s January Budget vs. May Revise</vt:lpstr>
      <vt:lpstr>Proposition 98 Funding Levels 2007-08 (Great Recession) to 2020-21 (Today)</vt:lpstr>
      <vt:lpstr>Cash Deferrals</vt:lpstr>
      <vt:lpstr>Cash Deferrals</vt:lpstr>
      <vt:lpstr>Average Per Student Local Control Funding Formula (LCFF) Impact</vt:lpstr>
      <vt:lpstr>Average Per Student Local Control Funding Formula (LCFF) Impact</vt:lpstr>
      <vt:lpstr>Average Per Student Local Control Funding Formula (LCFF) Impact</vt:lpstr>
      <vt:lpstr>Projected Impact on SRVUSD’s LCFF Revenues</vt:lpstr>
      <vt:lpstr>“Turn the Page Costs” Continue</vt:lpstr>
      <vt:lpstr>“Turn the Page Costs” Continue</vt:lpstr>
      <vt:lpstr>Example Impact On An Average District’s Reserves --- Negative Balances Immediately</vt:lpstr>
      <vt:lpstr>Sacramento’s Considerations Moving Forward</vt:lpstr>
      <vt:lpstr>Next Steps for the 2020-21 Adopted Budget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2012-11-22T16:54:51Z</dcterms:created>
  <dcterms:modified xsi:type="dcterms:W3CDTF">2020-05-26T21:50:11Z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