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Asap" panose="020B0604020202020204" charset="0"/>
      <p:regular r:id="rId17"/>
      <p:bold r:id="rId18"/>
      <p:italic r:id="rId19"/>
      <p:boldItalic r:id="rId20"/>
    </p:embeddedFont>
    <p:embeddedFont>
      <p:font typeface="Karla" panose="020B060402020202020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Montserrat SemiBold" panose="020B0604020202020204" charset="0"/>
      <p:regular r:id="rId29"/>
      <p:bold r:id="rId30"/>
      <p:italic r:id="rId31"/>
      <p:boldItalic r:id="rId32"/>
    </p:embeddedFont>
    <p:embeddedFont>
      <p:font typeface="Maven Pro SemiBold" panose="020B0604020202020204" charset="0"/>
      <p:regular r:id="rId33"/>
      <p:bold r:id="rId34"/>
    </p:embeddedFont>
    <p:embeddedFont>
      <p:font typeface="Maven Pro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867">
          <p15:clr>
            <a:srgbClr val="A4A3A4"/>
          </p15:clr>
        </p15:guide>
        <p15:guide id="3" pos="1893">
          <p15:clr>
            <a:srgbClr val="9AA0A6"/>
          </p15:clr>
        </p15:guide>
        <p15:guide id="4" orient="horz" pos="255">
          <p15:clr>
            <a:srgbClr val="9AA0A6"/>
          </p15:clr>
        </p15:guide>
        <p15:guide id="5" pos="653">
          <p15:clr>
            <a:srgbClr val="9AA0A6"/>
          </p15:clr>
        </p15:guide>
        <p15:guide id="6" pos="2467">
          <p15:clr>
            <a:srgbClr val="9AA0A6"/>
          </p15:clr>
        </p15:guide>
        <p15:guide id="7" pos="4422">
          <p15:clr>
            <a:srgbClr val="9AA0A6"/>
          </p15:clr>
        </p15:guide>
        <p15:guide id="8" orient="horz" pos="1907">
          <p15:clr>
            <a:srgbClr val="9AA0A6"/>
          </p15:clr>
        </p15:guide>
        <p15:guide id="9" orient="horz" pos="1257">
          <p15:clr>
            <a:srgbClr val="9AA0A6"/>
          </p15:clr>
        </p15:guide>
        <p15:guide id="10" orient="horz" pos="63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04" y="90"/>
      </p:cViewPr>
      <p:guideLst>
        <p:guide orient="horz" pos="1620"/>
        <p:guide pos="3867"/>
        <p:guide pos="1893"/>
        <p:guide orient="horz" pos="255"/>
        <p:guide pos="653"/>
        <p:guide pos="2467"/>
        <p:guide pos="4422"/>
        <p:guide orient="horz" pos="1907"/>
        <p:guide orient="horz" pos="1257"/>
        <p:guide orient="horz" pos="6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466ee3dd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466ee3dd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d19227ff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2d19227ff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d19227ff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d19227ff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e8a74af8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2e8a74af8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4c23b02a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24c23b02a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466ee3dd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466ee3dd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456344e2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456344e2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456344e2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456344e2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4c23b02a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4c23b02a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4c23b02a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4c23b02a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e8a74af8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e8a74af8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d19227ff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d19227ff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d19227ff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d19227ff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e8a74af8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e8a74af8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83350" y="3405826"/>
            <a:ext cx="3556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804123" y="3405826"/>
            <a:ext cx="3556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783498" y="2994425"/>
            <a:ext cx="3556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/>
          </p:nvPr>
        </p:nvSpPr>
        <p:spPr>
          <a:xfrm>
            <a:off x="4804112" y="2994425"/>
            <a:ext cx="3556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3883875" y="3124800"/>
            <a:ext cx="2192100" cy="49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50512">
            <a:off x="-592450" y="1481750"/>
            <a:ext cx="1730375" cy="159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98519">
            <a:off x="-1548411" y="388075"/>
            <a:ext cx="3031283" cy="217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7725325" y="598500"/>
            <a:ext cx="2131150" cy="16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7178600" y="160768"/>
            <a:ext cx="2504350" cy="14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56358">
            <a:off x="5559239" y="-1676283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32425" y="2105999"/>
            <a:ext cx="2786538" cy="216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119786" y="3372335"/>
            <a:ext cx="2058291" cy="199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6645600" y="3698050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7220750" y="3593750"/>
            <a:ext cx="1572000" cy="20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58732">
            <a:off x="-399179" y="-654803"/>
            <a:ext cx="2002458" cy="4559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9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1011600" y="756650"/>
            <a:ext cx="7120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Local Control and Accountability Plan </a:t>
            </a:r>
            <a:endParaRPr sz="4500" b="1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(LCAP)</a:t>
            </a:r>
            <a:endParaRPr sz="1200" b="1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June 2022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850" y="3963875"/>
            <a:ext cx="1885650" cy="94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858000"/>
            <a:ext cx="7864797" cy="34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1044600" y="161875"/>
            <a:ext cx="73179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SRVUSD Strategic Direction:</a:t>
            </a:r>
            <a:br>
              <a:rPr lang="en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SOCIAL EMOTIONAL WELL-BEING</a:t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292275" y="1832127"/>
            <a:ext cx="4150800" cy="2593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5D7C9C"/>
              </a:highlight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292275" y="2138219"/>
            <a:ext cx="41508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Goal ONE: </a:t>
            </a:r>
            <a:r>
              <a:rPr lang="en" sz="2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Develop a shared commitment to a culture of wellness, where every student’s emotional health is respected and supported across the system.</a:t>
            </a:r>
            <a:endParaRPr sz="25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4606125" y="1832102"/>
            <a:ext cx="4150800" cy="2593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5D7C9C"/>
              </a:highlight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4606125" y="2138200"/>
            <a:ext cx="41508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Goal TWO: </a:t>
            </a:r>
            <a:r>
              <a:rPr lang="en" sz="2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Create and nurture instructional environments that prioritize students’ social emotional well-being.</a:t>
            </a:r>
            <a:endParaRPr sz="25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/>
        </p:nvSpPr>
        <p:spPr>
          <a:xfrm>
            <a:off x="1325700" y="85675"/>
            <a:ext cx="69261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sz="2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SOCIAL EMOTIONAL WELL-BEING LCAP ACTIONS (21):</a:t>
            </a:r>
            <a:br>
              <a:rPr lang="en" sz="2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(EXAMPLES)</a:t>
            </a:r>
            <a:endParaRPr sz="1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292275" y="1350300"/>
            <a:ext cx="4150800" cy="1600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5D7C9C"/>
              </a:highlight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292275" y="3046125"/>
            <a:ext cx="4150800" cy="1843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/>
          <p:nvPr/>
        </p:nvSpPr>
        <p:spPr>
          <a:xfrm>
            <a:off x="292275" y="1387200"/>
            <a:ext cx="4150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Action(</a:t>
            </a:r>
            <a:r>
              <a:rPr lang="en" sz="2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3.3)</a:t>
            </a: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: </a:t>
            </a:r>
            <a:r>
              <a:rPr lang="en" sz="23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Employ SRVUSD Social Workers </a:t>
            </a:r>
            <a:endParaRPr sz="19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352725" y="3164525"/>
            <a:ext cx="40299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Action</a:t>
            </a:r>
            <a:r>
              <a:rPr lang="en" sz="2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(3.4)</a:t>
            </a: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: </a:t>
            </a:r>
            <a:r>
              <a:rPr lang="en" sz="23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Provide School Counseling and Intervention Program (SCIP) services at all sites</a:t>
            </a:r>
            <a:endParaRPr sz="23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4606125" y="1350299"/>
            <a:ext cx="4150800" cy="1600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5D7C9C"/>
              </a:highlight>
            </a:endParaRPr>
          </a:p>
        </p:txBody>
      </p:sp>
      <p:sp>
        <p:nvSpPr>
          <p:cNvPr id="176" name="Google Shape;176;p26"/>
          <p:cNvSpPr/>
          <p:nvPr/>
        </p:nvSpPr>
        <p:spPr>
          <a:xfrm>
            <a:off x="4606125" y="3046113"/>
            <a:ext cx="4150800" cy="1843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6"/>
          <p:cNvSpPr txBox="1"/>
          <p:nvPr/>
        </p:nvSpPr>
        <p:spPr>
          <a:xfrm>
            <a:off x="4606125" y="1387188"/>
            <a:ext cx="41508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Action</a:t>
            </a:r>
            <a:r>
              <a:rPr lang="en" sz="2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(3.6)</a:t>
            </a: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: </a:t>
            </a:r>
            <a:r>
              <a:rPr lang="en" sz="23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Employing eleven counselors at Elementary Schools </a:t>
            </a:r>
            <a:endParaRPr sz="23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4652800" y="3162438"/>
            <a:ext cx="40299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Action(</a:t>
            </a:r>
            <a:r>
              <a:rPr lang="en" sz="2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3.7)</a:t>
            </a: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: </a:t>
            </a:r>
            <a:r>
              <a:rPr lang="en" sz="23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Support Wellness Centers at comprehensive high schools</a:t>
            </a:r>
            <a:endParaRPr sz="1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/>
        </p:nvSpPr>
        <p:spPr>
          <a:xfrm>
            <a:off x="1998300" y="119325"/>
            <a:ext cx="54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Our Students</a:t>
            </a:r>
            <a:endParaRPr sz="3000" b="1">
              <a:solidFill>
                <a:srgbClr val="FFFFFF"/>
              </a:solidFill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4">
            <a:alphaModFix/>
          </a:blip>
          <a:srcRect l="27335" r="33099" b="8617"/>
          <a:stretch/>
        </p:blipFill>
        <p:spPr>
          <a:xfrm>
            <a:off x="3117775" y="2347150"/>
            <a:ext cx="2611150" cy="26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 rotWithShape="1">
          <a:blip r:embed="rId5">
            <a:alphaModFix/>
          </a:blip>
          <a:srcRect b="5482"/>
          <a:stretch/>
        </p:blipFill>
        <p:spPr>
          <a:xfrm>
            <a:off x="345625" y="2367288"/>
            <a:ext cx="2660050" cy="259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 rotWithShape="1">
          <a:blip r:embed="rId6">
            <a:alphaModFix/>
          </a:blip>
          <a:srcRect l="8922" r="15974"/>
          <a:stretch/>
        </p:blipFill>
        <p:spPr>
          <a:xfrm>
            <a:off x="5879150" y="2347150"/>
            <a:ext cx="2958246" cy="26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 descr="Image"/>
          <p:cNvPicPr preferRelativeResize="0"/>
          <p:nvPr/>
        </p:nvPicPr>
        <p:blipFill rotWithShape="1">
          <a:blip r:embed="rId7">
            <a:alphaModFix/>
          </a:blip>
          <a:srcRect t="29496" b="13494"/>
          <a:stretch/>
        </p:blipFill>
        <p:spPr>
          <a:xfrm>
            <a:off x="3372800" y="119325"/>
            <a:ext cx="5466000" cy="210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 rotWithShape="1">
          <a:blip r:embed="rId8">
            <a:alphaModFix/>
          </a:blip>
          <a:srcRect l="-5630" r="5630" b="8045"/>
          <a:stretch/>
        </p:blipFill>
        <p:spPr>
          <a:xfrm>
            <a:off x="150100" y="119325"/>
            <a:ext cx="3093101" cy="21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/>
        </p:nvSpPr>
        <p:spPr>
          <a:xfrm>
            <a:off x="1408611" y="231900"/>
            <a:ext cx="633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Maven Pro SemiBold"/>
              <a:ea typeface="Maven Pro SemiBold"/>
              <a:cs typeface="Maven Pro SemiBold"/>
              <a:sym typeface="Maven Pro SemiBold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722275" y="1091200"/>
            <a:ext cx="7734600" cy="2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 sz="4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Questions/Comments?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850" y="3963875"/>
            <a:ext cx="1885650" cy="94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412800" y="1915975"/>
            <a:ext cx="8318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SRVUSD Strategic Directions</a:t>
            </a:r>
            <a:endParaRPr sz="4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1745225" y="2681400"/>
            <a:ext cx="5644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" sz="28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Built on a foundation of academic excellence, we are broadening our definition of success.</a:t>
            </a:r>
            <a:endParaRPr sz="28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3018" y="886075"/>
            <a:ext cx="728885" cy="72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5">
            <a:alphaModFix/>
          </a:blip>
          <a:srcRect l="129" r="129"/>
          <a:stretch/>
        </p:blipFill>
        <p:spPr>
          <a:xfrm>
            <a:off x="2652851" y="886075"/>
            <a:ext cx="728885" cy="7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82683" y="886075"/>
            <a:ext cx="728885" cy="7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7">
            <a:alphaModFix/>
          </a:blip>
          <a:srcRect t="258" b="248"/>
          <a:stretch/>
        </p:blipFill>
        <p:spPr>
          <a:xfrm>
            <a:off x="4712515" y="886075"/>
            <a:ext cx="728884" cy="72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8">
            <a:alphaModFix/>
          </a:blip>
          <a:srcRect t="258" b="258"/>
          <a:stretch/>
        </p:blipFill>
        <p:spPr>
          <a:xfrm>
            <a:off x="5742346" y="886075"/>
            <a:ext cx="728884" cy="7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9">
            <a:alphaModFix/>
          </a:blip>
          <a:srcRect t="258" b="258"/>
          <a:stretch/>
        </p:blipFill>
        <p:spPr>
          <a:xfrm>
            <a:off x="6772178" y="886075"/>
            <a:ext cx="728884" cy="7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08850" y="3963875"/>
            <a:ext cx="1885650" cy="94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2950" y="0"/>
            <a:ext cx="68579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000" y="840800"/>
            <a:ext cx="7864797" cy="34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968400" y="85675"/>
            <a:ext cx="7207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SRVUSD Strategic Direction:</a:t>
            </a:r>
            <a:br>
              <a:rPr lang="en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EQUITY</a:t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292275" y="1222500"/>
            <a:ext cx="4150800" cy="1728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5D7C9C"/>
              </a:highlight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92275" y="3046125"/>
            <a:ext cx="4150800" cy="1843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292275" y="1387200"/>
            <a:ext cx="41508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Goal ONE: </a:t>
            </a:r>
            <a:r>
              <a:rPr lang="en" sz="2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Create learning environments that are safe, equitable, and provide a sense of belonging for all students and staff.</a:t>
            </a:r>
            <a:endParaRPr sz="25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352725" y="3073625"/>
            <a:ext cx="40299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Goal TWO: </a:t>
            </a:r>
            <a:r>
              <a:rPr lang="en" sz="2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Create culturally responsive and equity-informed policies, procedures, and practices that lead to equitable outcomes for students.</a:t>
            </a:r>
            <a:endParaRPr sz="20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4606125" y="1222488"/>
            <a:ext cx="4150800" cy="1728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5D7C9C"/>
              </a:highlight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4606125" y="3046113"/>
            <a:ext cx="4150800" cy="1843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4606125" y="1387188"/>
            <a:ext cx="41508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Goal THREE: </a:t>
            </a:r>
            <a:r>
              <a:rPr lang="en" sz="2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Develop teaching and learning experiences that are responsive to and supportive of diverse cultures and identities.</a:t>
            </a:r>
            <a:endParaRPr sz="25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4652800" y="3162438"/>
            <a:ext cx="4029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Goal FOUR: </a:t>
            </a:r>
            <a:r>
              <a:rPr lang="en" sz="2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Recruit, hire, and retain a more diverse staff.</a:t>
            </a:r>
            <a:endParaRPr sz="25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/>
        </p:nvSpPr>
        <p:spPr>
          <a:xfrm>
            <a:off x="1037175" y="-66725"/>
            <a:ext cx="71385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EQUITY </a:t>
            </a:r>
            <a:endParaRPr sz="2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LCAP ACTIONS (12):</a:t>
            </a:r>
            <a:endParaRPr sz="2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(EXAMPLES)</a:t>
            </a:r>
            <a:endParaRPr sz="2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292275" y="1222500"/>
            <a:ext cx="4150800" cy="1728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5D7C9C"/>
              </a:highlight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292275" y="3046125"/>
            <a:ext cx="4150800" cy="1843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338950" y="1473125"/>
            <a:ext cx="4029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ACTION</a:t>
            </a:r>
            <a:r>
              <a:rPr lang="en" sz="2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(2.1)</a:t>
            </a: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: </a:t>
            </a:r>
            <a:r>
              <a:rPr lang="en" sz="2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Employ an SRVUSD Director of Equity </a:t>
            </a:r>
            <a:endParaRPr sz="25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338950" y="3162450"/>
            <a:ext cx="40299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ACTION</a:t>
            </a:r>
            <a:r>
              <a:rPr lang="en" sz="2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(2.6)</a:t>
            </a: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: </a:t>
            </a:r>
            <a:r>
              <a:rPr lang="en" sz="2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Community Equity Stakeholder and Engagement Committees</a:t>
            </a:r>
            <a:endParaRPr sz="20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4606125" y="1222488"/>
            <a:ext cx="4150800" cy="1728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5D7C9C"/>
              </a:highlight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4606125" y="3046113"/>
            <a:ext cx="4150800" cy="1843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4606125" y="1387188"/>
            <a:ext cx="41508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ACTION</a:t>
            </a:r>
            <a:r>
              <a:rPr lang="en" sz="2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(2.4)</a:t>
            </a: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: </a:t>
            </a:r>
            <a:r>
              <a:rPr lang="en" sz="2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Implement an Ethnic Studies course at each comprehensive High School</a:t>
            </a:r>
            <a:endParaRPr sz="23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4652800" y="3162438"/>
            <a:ext cx="40299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ACTION(</a:t>
            </a:r>
            <a:r>
              <a:rPr lang="en" sz="2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2.12)</a:t>
            </a:r>
            <a:r>
              <a:rPr lang="en" sz="21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:</a:t>
            </a: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" sz="2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Train all staff on the Responding to Discrimination and Hate Handbook, the Gender Support Plan, and Gender 101.</a:t>
            </a:r>
            <a:endParaRPr sz="25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00" y="813425"/>
            <a:ext cx="7864797" cy="34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968400" y="238075"/>
            <a:ext cx="7207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SRVUSD Strategic Direction:</a:t>
            </a:r>
            <a:br>
              <a:rPr lang="en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DEEP LEARNING AND INNOVATION</a:t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444675" y="1711475"/>
            <a:ext cx="2488800" cy="2776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highlight>
                <a:srgbClr val="5D7C9C"/>
              </a:highlight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3151400" y="1711475"/>
            <a:ext cx="2739600" cy="2776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35" name="Google Shape;135;p22"/>
          <p:cNvSpPr txBox="1"/>
          <p:nvPr/>
        </p:nvSpPr>
        <p:spPr>
          <a:xfrm>
            <a:off x="444675" y="1899828"/>
            <a:ext cx="2488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Goal ONE: </a:t>
            </a:r>
            <a:r>
              <a:rPr lang="en" sz="2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Create a coherent system that is aligned to support instruction.</a:t>
            </a:r>
            <a:endParaRPr sz="20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3182205" y="1886698"/>
            <a:ext cx="26595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Goal TWO: </a:t>
            </a:r>
            <a:r>
              <a:rPr lang="en" sz="2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Develop and implement instructional models to engage students in learning at deep levels.</a:t>
            </a:r>
            <a:endParaRPr sz="20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6115825" y="1711475"/>
            <a:ext cx="2583300" cy="2776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highlight>
                <a:srgbClr val="5D7C9C"/>
              </a:highlight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6115825" y="1853615"/>
            <a:ext cx="25833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Goal THREE: </a:t>
            </a:r>
            <a:r>
              <a:rPr lang="en" sz="19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Use authentic forms of assessment where students are expected to meaningfully apply essential knowledge and skills to new situations.</a:t>
            </a:r>
            <a:endParaRPr sz="19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/>
        </p:nvSpPr>
        <p:spPr>
          <a:xfrm>
            <a:off x="1651600" y="9475"/>
            <a:ext cx="67527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sz="2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DEEP LEARNING AND INNOVATION LCAP ACTIONS (22):</a:t>
            </a:r>
            <a:br>
              <a:rPr lang="en" sz="2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(EXAMPLES)</a:t>
            </a:r>
            <a:endParaRPr sz="1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292275" y="1222500"/>
            <a:ext cx="4150800" cy="1728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5D7C9C"/>
              </a:highlight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292275" y="3046125"/>
            <a:ext cx="4150800" cy="1843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292275" y="1387200"/>
            <a:ext cx="41508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Action</a:t>
            </a:r>
            <a:r>
              <a:rPr lang="en" sz="21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(</a:t>
            </a:r>
            <a:r>
              <a:rPr lang="en" sz="2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1.1)</a:t>
            </a: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: </a:t>
            </a:r>
            <a:r>
              <a:rPr lang="en" sz="2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District Wide (K-12) MTSS Professional Development and District MTSS Liaisons assigned at each school site </a:t>
            </a:r>
            <a:endParaRPr sz="19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352725" y="3164525"/>
            <a:ext cx="4029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Action(</a:t>
            </a:r>
            <a:r>
              <a:rPr lang="en" sz="2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1.22)</a:t>
            </a: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: </a:t>
            </a:r>
            <a:r>
              <a:rPr lang="en" sz="2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Expansion of Universal TK</a:t>
            </a:r>
            <a:endParaRPr sz="20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4606125" y="1222488"/>
            <a:ext cx="4150800" cy="1728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5D7C9C"/>
              </a:highlight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4606125" y="3046113"/>
            <a:ext cx="4150800" cy="1843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/>
          <p:nvPr/>
        </p:nvSpPr>
        <p:spPr>
          <a:xfrm>
            <a:off x="4606125" y="1233300"/>
            <a:ext cx="41508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Action(</a:t>
            </a:r>
            <a:r>
              <a:rPr lang="en" sz="2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1.10)</a:t>
            </a: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: </a:t>
            </a:r>
            <a:r>
              <a:rPr lang="en" sz="2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Employ District Wide Coordinators: STEM, ELA/English Learner, SEL + College and Career Readiness,  Technology and Assessment</a:t>
            </a:r>
            <a:endParaRPr sz="25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4652800" y="3162438"/>
            <a:ext cx="40299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Action</a:t>
            </a:r>
            <a:r>
              <a:rPr lang="en" sz="20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(1.12)</a:t>
            </a:r>
            <a:r>
              <a:rPr lang="en" sz="22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:</a:t>
            </a:r>
            <a:r>
              <a:rPr lang="en" sz="23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" sz="2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Grading reform committee to develop authentic assessments where students are able to transfer and apply the knowledge they have learned. </a:t>
            </a:r>
            <a:endParaRPr sz="20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On-screen Show (16:9)</PresentationFormat>
  <Paragraphs>41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Asap</vt:lpstr>
      <vt:lpstr>Karla</vt:lpstr>
      <vt:lpstr>Montserrat</vt:lpstr>
      <vt:lpstr>Montserrat SemiBold</vt:lpstr>
      <vt:lpstr>Maven Pro SemiBold</vt:lpstr>
      <vt:lpstr>Maven Pro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Fischer, Cindy [EC]</dc:creator>
  <cp:lastModifiedBy>Fischer, Cindy [EC]</cp:lastModifiedBy>
  <cp:revision>1</cp:revision>
  <dcterms:modified xsi:type="dcterms:W3CDTF">2022-06-07T21:02:33Z</dcterms:modified>
</cp:coreProperties>
</file>