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1"/>
  </p:notesMasterIdLst>
  <p:sldIdLst>
    <p:sldId id="256" r:id="rId3"/>
    <p:sldId id="296" r:id="rId4"/>
    <p:sldId id="312" r:id="rId5"/>
    <p:sldId id="299" r:id="rId6"/>
    <p:sldId id="300" r:id="rId7"/>
    <p:sldId id="306" r:id="rId8"/>
    <p:sldId id="307" r:id="rId9"/>
    <p:sldId id="308" r:id="rId10"/>
    <p:sldId id="310" r:id="rId11"/>
    <p:sldId id="309" r:id="rId12"/>
    <p:sldId id="301" r:id="rId13"/>
    <p:sldId id="302" r:id="rId14"/>
    <p:sldId id="303" r:id="rId15"/>
    <p:sldId id="304" r:id="rId16"/>
    <p:sldId id="298" r:id="rId17"/>
    <p:sldId id="305" r:id="rId18"/>
    <p:sldId id="311" r:id="rId19"/>
    <p:sldId id="313" r:id="rId20"/>
  </p:sldIdLst>
  <p:sldSz cx="12192000" cy="6858000"/>
  <p:notesSz cx="6858000" cy="9144000"/>
  <p:embeddedFontLst>
    <p:embeddedFont>
      <p:font typeface="Playfair Display" panose="020B060402020202020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Lat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8" userDrawn="1">
          <p15:clr>
            <a:srgbClr val="9AA0A6"/>
          </p15:clr>
        </p15:guide>
        <p15:guide id="2" orient="horz" pos="1080" userDrawn="1">
          <p15:clr>
            <a:srgbClr val="9AA0A6"/>
          </p15:clr>
        </p15:guide>
        <p15:guide id="3" pos="360" userDrawn="1">
          <p15:clr>
            <a:srgbClr val="9AA0A6"/>
          </p15:clr>
        </p15:guide>
        <p15:guide id="4" pos="7128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45" autoAdjust="0"/>
    <p:restoredTop sz="96301" autoAdjust="0"/>
  </p:normalViewPr>
  <p:slideViewPr>
    <p:cSldViewPr snapToGrid="0">
      <p:cViewPr varScale="1">
        <p:scale>
          <a:sx n="115" d="100"/>
          <a:sy n="115" d="100"/>
        </p:scale>
        <p:origin x="780" y="108"/>
      </p:cViewPr>
      <p:guideLst>
        <p:guide orient="horz" pos="1368"/>
        <p:guide orient="horz" pos="1080"/>
        <p:guide pos="360"/>
        <p:guide pos="71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50f808847_1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50f808847_1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ac331d0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ac331d0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0177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ac331d0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ac331d0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4552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ac331d0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ac331d0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9339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ac331d0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ac331d0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12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ac331d0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ac331d0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315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ac331d0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ac331d0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3875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ac331d0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ac331d0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7987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ac331d0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ac331d0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9867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50f808847_1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50f808847_1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901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ac331d0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ac331d0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6361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ac331d0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ac331d0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7085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ac331d0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ac331d0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4876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ac331d0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ac331d0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744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ac331d0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ac331d0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735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ac331d0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ac331d0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8265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ac331d0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ac331d0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5763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ac331d0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ac331d0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846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94" y="0"/>
            <a:ext cx="106275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82294" y="6769200"/>
            <a:ext cx="106275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977625" y="2980467"/>
            <a:ext cx="513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840800" y="182400"/>
            <a:ext cx="10524000" cy="2471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130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840800" y="4304500"/>
            <a:ext cx="10524000" cy="1698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782294" y="0"/>
            <a:ext cx="106275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782294" y="6769200"/>
            <a:ext cx="106275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782300" y="1805050"/>
            <a:ext cx="10627500" cy="205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782300" y="3957850"/>
            <a:ext cx="106275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82294" y="6769200"/>
            <a:ext cx="106275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782294" y="0"/>
            <a:ext cx="106275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79400" y="2561800"/>
            <a:ext cx="10833300" cy="173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67" y="6727600"/>
            <a:ext cx="12192000" cy="13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559233" y="1538926"/>
            <a:ext cx="513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700" cy="86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15600" y="1890400"/>
            <a:ext cx="11360700" cy="420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559233" y="1538926"/>
            <a:ext cx="513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700" cy="86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15600" y="1890600"/>
            <a:ext cx="5333100" cy="420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43200" y="1890600"/>
            <a:ext cx="5333100" cy="420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700" cy="86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548058" y="1890363"/>
            <a:ext cx="513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15600" y="2187133"/>
            <a:ext cx="3744000" cy="390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782294" y="0"/>
            <a:ext cx="106275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782294" y="6769200"/>
            <a:ext cx="106275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6096000" y="-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354000" y="1446167"/>
            <a:ext cx="5393700" cy="2276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354000" y="3793600"/>
            <a:ext cx="5393700" cy="18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7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890400"/>
            <a:ext cx="11360700" cy="42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○"/>
              <a:defRPr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■"/>
              <a:defRPr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●"/>
              <a:defRPr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○"/>
              <a:defRPr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■"/>
              <a:defRPr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●"/>
              <a:defRPr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○"/>
              <a:defRPr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■"/>
              <a:defRPr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>
            <a:spLocks noGrp="1"/>
          </p:cNvSpPr>
          <p:nvPr>
            <p:ph type="body" idx="4294967295"/>
          </p:nvPr>
        </p:nvSpPr>
        <p:spPr>
          <a:xfrm>
            <a:off x="1295400" y="3047999"/>
            <a:ext cx="9601200" cy="126023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Access to Excellence</a:t>
            </a:r>
            <a:br>
              <a:rPr lang="en" sz="3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3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Campaign Playbook</a:t>
            </a:r>
            <a:endParaRPr sz="3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1350" y="0"/>
            <a:ext cx="2550649" cy="8927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25">
            <a:extLst>
              <a:ext uri="{FF2B5EF4-FFF2-40B4-BE49-F238E27FC236}">
                <a16:creationId xmlns:a16="http://schemas.microsoft.com/office/drawing/2014/main" id="{149AAF62-0384-4C32-BEE8-17C28D8D95BB}"/>
              </a:ext>
            </a:extLst>
          </p:cNvPr>
          <p:cNvSpPr txBox="1">
            <a:spLocks/>
          </p:cNvSpPr>
          <p:nvPr/>
        </p:nvSpPr>
        <p:spPr>
          <a:xfrm>
            <a:off x="3856892" y="5978769"/>
            <a:ext cx="4501661" cy="61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Draft template revised 2/17/2022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 idx="4294967295"/>
          </p:nvPr>
        </p:nvSpPr>
        <p:spPr>
          <a:xfrm>
            <a:off x="614550" y="731555"/>
            <a:ext cx="10962900" cy="89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 b="1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A2E campaign audience – Students</a:t>
            </a:r>
            <a:endParaRPr sz="3000" b="1" dirty="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614549" y="1767643"/>
            <a:ext cx="10971026" cy="218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" lvl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</a:pPr>
            <a:r>
              <a:rPr lang="en-US" sz="18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What is our specific call to action or "ask" for students?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Get involved in the process of making Access to Excellence successful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Let us know your thoughts and ideas to continue our Access to Excellence journey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Get involved in your school community, and continue your academic journey in a safe, healthy, and rewarding way</a:t>
            </a:r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1350" y="0"/>
            <a:ext cx="2550649" cy="892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38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 idx="4294967295"/>
          </p:nvPr>
        </p:nvSpPr>
        <p:spPr>
          <a:xfrm>
            <a:off x="614550" y="731555"/>
            <a:ext cx="10962900" cy="89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 b="1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Campaign deliverables</a:t>
            </a:r>
            <a:endParaRPr sz="3000" b="1" dirty="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614549" y="1767643"/>
            <a:ext cx="11316193" cy="477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 of A2E campaign theme and visual brand that resonates with all our audiences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Social media posts (Instagram, Twitter,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TikTok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Facebook, and LinkedIn)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Videos (2 short videos targeted at specific audiences and messaging)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Distribution materials (print and electronic collateral): Posters and flyers for the local business community, Community Based Organizations, Non-Profits, Faith Community, Service Clubs, etc.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street and school banners (custom light pole and street banners) 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Programmatic advertising (digital banner ads and geofencing ads)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radio and local cable TV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Estate Association and Realtors A2E materials (Electronic brochure, website graphics and content)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overview presentation for community outreach and communications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champions recognition for each A2E audience</a:t>
            </a:r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1350" y="0"/>
            <a:ext cx="2550649" cy="892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51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 idx="4294967295"/>
          </p:nvPr>
        </p:nvSpPr>
        <p:spPr>
          <a:xfrm>
            <a:off x="614550" y="731555"/>
            <a:ext cx="10962900" cy="89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 b="1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A2E action plan to communicate to audiences</a:t>
            </a:r>
            <a:endParaRPr sz="3000" b="1" dirty="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614549" y="1767643"/>
            <a:ext cx="10515005" cy="344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playbook approved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ambassadors for each audience identified and onboarded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ambassadors, steering committee, Board members, and SRVUSD staff deliver A2E messaging to specific target audiences </a:t>
            </a:r>
          </a:p>
          <a:p>
            <a:pPr marL="381000" indent="-342900"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ambassadors, steering committee, Board members, and SRVUSD staff provide SRVUSD A2E committee initial feedback and insights to continuously improve and enhance the A2E messaging, deliverables, and results</a:t>
            </a:r>
          </a:p>
          <a:p>
            <a:pPr marL="381000" indent="-342900"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SRVUSD A2E committee reviews feedback and insights, updates communication action plan, and updates needed A2E campaign deliverables</a:t>
            </a:r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1350" y="0"/>
            <a:ext cx="2550649" cy="892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82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 idx="4294967295"/>
          </p:nvPr>
        </p:nvSpPr>
        <p:spPr>
          <a:xfrm>
            <a:off x="614550" y="731555"/>
            <a:ext cx="10962900" cy="89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 b="1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A2E deliverables timeline and schedules</a:t>
            </a:r>
            <a:endParaRPr sz="3000" b="1" dirty="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614550" y="1767643"/>
            <a:ext cx="11066462" cy="44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playbook approved at February 22</a:t>
            </a:r>
            <a:r>
              <a:rPr lang="en-US" sz="1800" baseline="30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nd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Board meeting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playbook review by Committee at February 23</a:t>
            </a:r>
            <a:r>
              <a:rPr lang="en-US" sz="1800" baseline="30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rd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meeting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 of A2E campaign theme and visual brand by Monday, March 14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overview presentation for community outreach and communications by Monday, March 28</a:t>
            </a:r>
          </a:p>
          <a:p>
            <a:pPr marL="381000" indent="-342900"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ambassadors for each audience identified and onboarded by Monday, April 18</a:t>
            </a:r>
          </a:p>
          <a:p>
            <a:pPr marL="381000" indent="-342900"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A2E deliverables completed and ready for distribution by Monday, April 25</a:t>
            </a:r>
          </a:p>
          <a:p>
            <a:pPr marL="381000" indent="-342900"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campaign – Monday, May 2 through Thursday, June 30, 2022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campaign report, results, and recommendations – Friday, July 15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champions recognition for each A2E audience – Monday, September 12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1350" y="0"/>
            <a:ext cx="2550649" cy="892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6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 idx="4294967295"/>
          </p:nvPr>
        </p:nvSpPr>
        <p:spPr>
          <a:xfrm>
            <a:off x="614550" y="731555"/>
            <a:ext cx="10962900" cy="89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 b="1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A2E required resources to execute plan</a:t>
            </a:r>
            <a:endParaRPr sz="3000" b="1" dirty="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614550" y="1767643"/>
            <a:ext cx="10962900" cy="218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Board support and approval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budget approval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ambassadors, steering committee, board members, and SRVUSD staff </a:t>
            </a:r>
            <a:b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commitment and involvement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campaign project management and reporting</a:t>
            </a:r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1350" y="0"/>
            <a:ext cx="2550649" cy="892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11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 idx="4294967295"/>
          </p:nvPr>
        </p:nvSpPr>
        <p:spPr>
          <a:xfrm>
            <a:off x="614550" y="731555"/>
            <a:ext cx="10962900" cy="89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 b="1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A2E Playbook assumptions</a:t>
            </a:r>
            <a:endParaRPr sz="3000" b="1" dirty="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614550" y="1767643"/>
            <a:ext cx="10534096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budget and planning purposes, a total campaign spend of $100,000 will be used in the detailed deliverables recommendations including – consulting / design, production, printing and fulfillment of all campaign deliverables / media spend and placement / and project management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1350" y="0"/>
            <a:ext cx="2550649" cy="892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 idx="4294967295"/>
          </p:nvPr>
        </p:nvSpPr>
        <p:spPr>
          <a:xfrm>
            <a:off x="614550" y="731555"/>
            <a:ext cx="10962900" cy="89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 b="1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A2E campaign budget</a:t>
            </a:r>
            <a:endParaRPr sz="3000" b="1" dirty="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614549" y="1767643"/>
            <a:ext cx="11263941" cy="41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" lvl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tabLst>
                <a:tab pos="9144000" algn="l"/>
              </a:tabLst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Deliverable </a:t>
            </a:r>
            <a:r>
              <a:rPr lang="en-U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(Design and production estimates / printing to be determined)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Budget estimate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  <a:tabLst>
                <a:tab pos="9605963" algn="l"/>
              </a:tabLst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 of A2E campaign theme and visual brand	$    5,000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  <a:tabLst>
                <a:tab pos="9605963" algn="l"/>
              </a:tabLst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Social media posts (Instagram, Twitter,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TikTok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Facebook, and LinkedIn)	$    4,000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  <a:tabLst>
                <a:tab pos="9605963" algn="l"/>
              </a:tabLst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Videos (2 short videos targeted at specific audiences and messaging)	$  15,000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  <a:tabLst>
                <a:tab pos="9605963" algn="l"/>
              </a:tabLst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Distribution materials (print and electronic): 2 poster and 2 flyers for local business	$    5,000</a:t>
            </a:r>
            <a:b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community, Community Based Organizations, Non-Profits, Faith Community, </a:t>
            </a:r>
            <a:b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Service Clubs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  <a:tabLst>
                <a:tab pos="9605963" algn="l"/>
              </a:tabLst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street banners (custom light pole and street banners)	$    4,000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  <a:tabLst>
                <a:tab pos="9605963" algn="l"/>
              </a:tabLst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Programmatic advertising (digital banner ads and geofencing ads)	$    4,000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  <a:tabLst>
                <a:tab pos="9605963" algn="l"/>
              </a:tabLst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radio and local cable TV ad development	$    3,500</a:t>
            </a:r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1350" y="0"/>
            <a:ext cx="2550649" cy="892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9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 idx="4294967295"/>
          </p:nvPr>
        </p:nvSpPr>
        <p:spPr>
          <a:xfrm>
            <a:off x="614550" y="731555"/>
            <a:ext cx="10962900" cy="89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 b="1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A2E campaign budget </a:t>
            </a:r>
            <a:r>
              <a:rPr lang="en-US" sz="2200" b="1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(cont.)</a:t>
            </a:r>
            <a:endParaRPr sz="2200" b="1" dirty="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614549" y="1767643"/>
            <a:ext cx="11263941" cy="347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" lvl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tabLst>
                <a:tab pos="9144000" algn="l"/>
              </a:tabLst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Deliverable </a:t>
            </a:r>
            <a:r>
              <a:rPr lang="en-U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(Design and production estimates / printing to be determined)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Budget estimate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  <a:tabLst>
                <a:tab pos="9605963" algn="l"/>
              </a:tabLst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Estate Association and Realtors A2E materials (Electronic brochure,	$    4,000 </a:t>
            </a:r>
            <a:b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website graphics and content)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  <a:tabLst>
                <a:tab pos="9605963" algn="l"/>
              </a:tabLst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overview presentation for community outreach and communications	$    2,500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  <a:tabLst>
                <a:tab pos="9605963" algn="l"/>
              </a:tabLst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Overall project management, reporting, and ongoing campaign consulting	$  10,000</a:t>
            </a:r>
          </a:p>
          <a:p>
            <a:pPr marL="38100" lvl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tabLst>
                <a:tab pos="9605963" algn="l"/>
              </a:tabLst>
            </a:pP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campaign deliverables spend:	$  57,000</a:t>
            </a:r>
          </a:p>
          <a:p>
            <a:pPr marL="38100" lvl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tabLst>
                <a:tab pos="9605963" algn="l"/>
              </a:tabLst>
            </a:pP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Remaining budget for printing, media buy, and media placement:	$  43,000</a:t>
            </a:r>
          </a:p>
          <a:p>
            <a:pPr marL="38100" lvl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tabLst>
                <a:tab pos="9605963" algn="l"/>
              </a:tabLst>
            </a:pP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 A2E campaign spend:	$100,000</a:t>
            </a:r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1350" y="0"/>
            <a:ext cx="2550649" cy="892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5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>
            <a:spLocks noGrp="1"/>
          </p:cNvSpPr>
          <p:nvPr>
            <p:ph type="body" idx="4294967295"/>
          </p:nvPr>
        </p:nvSpPr>
        <p:spPr>
          <a:xfrm>
            <a:off x="1295400" y="3047999"/>
            <a:ext cx="9601200" cy="126023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Access to Excellence</a:t>
            </a:r>
            <a:br>
              <a:rPr lang="en" sz="3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3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campaign playbook</a:t>
            </a:r>
            <a:endParaRPr sz="3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1350" y="0"/>
            <a:ext cx="2550649" cy="892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0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 idx="4294967295"/>
          </p:nvPr>
        </p:nvSpPr>
        <p:spPr>
          <a:xfrm>
            <a:off x="614550" y="731555"/>
            <a:ext cx="10962900" cy="89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 b="1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A2E Playbook table of contents</a:t>
            </a:r>
            <a:endParaRPr sz="3000" b="1" dirty="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614550" y="1767643"/>
            <a:ext cx="11066462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campaign purpose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campaign objectives and measurements for success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A2E campaign audiences, messages, and communication preferences</a:t>
            </a:r>
          </a:p>
          <a:p>
            <a:pPr marL="381000" lvl="3" indent="-342900"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Description of campaign deliverables</a:t>
            </a:r>
          </a:p>
          <a:p>
            <a:pPr marL="381000" lvl="3" indent="-342900"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Action plan to communicate to target audiences and engage our community and district</a:t>
            </a:r>
          </a:p>
          <a:p>
            <a:pPr marL="381000" lvl="3" indent="-342900"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Deliverables’ timeline and schedules</a:t>
            </a:r>
          </a:p>
          <a:p>
            <a:pPr marL="381000" lvl="3" indent="-342900"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Required resource needs for implementation and execution</a:t>
            </a:r>
          </a:p>
          <a:p>
            <a:pPr marL="381000" lvl="3" indent="-342900"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Line-item campaign budget </a:t>
            </a:r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1350" y="0"/>
            <a:ext cx="2550649" cy="892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2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 idx="4294967295"/>
          </p:nvPr>
        </p:nvSpPr>
        <p:spPr>
          <a:xfrm>
            <a:off x="614550" y="731555"/>
            <a:ext cx="10962900" cy="89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 b="1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A2E campaign purpose</a:t>
            </a:r>
            <a:endParaRPr sz="3000" b="1" dirty="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614550" y="1767643"/>
            <a:ext cx="11066462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proactively engage with our SRVUSD audiences* and communicate the value of sustained excellence in our schools and district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share with our audiences what the SRVUSD has accomplished and what it is doing to continue its sustained excellence during ongoing change and challenges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ask our audiences to get involved and support the SRVUSD’s students, schools, and efforts to deliver ongoing, sustained excellence (Access to Excellence)</a:t>
            </a:r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1350" y="0"/>
            <a:ext cx="2550649" cy="8927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1;p26">
            <a:extLst>
              <a:ext uri="{FF2B5EF4-FFF2-40B4-BE49-F238E27FC236}">
                <a16:creationId xmlns:a16="http://schemas.microsoft.com/office/drawing/2014/main" id="{FA3AC2EA-8C43-4C31-B954-E837AF1003A6}"/>
              </a:ext>
            </a:extLst>
          </p:cNvPr>
          <p:cNvSpPr txBox="1"/>
          <p:nvPr/>
        </p:nvSpPr>
        <p:spPr>
          <a:xfrm>
            <a:off x="645028" y="5516682"/>
            <a:ext cx="10214561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4625" lvl="0" indent="-136525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tabLst>
                <a:tab pos="174625" algn="l"/>
              </a:tabLst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 SRVUSD audiences: Students, families, parents and caregivers, SRVUSD staff, SRVUSD retirees, PTA and parent leaders, SRVEF and Foundation Affiliates, residents and adults without school-aged children, service clubs, business community, Real Estate community, Municipalities and Elected Officials, Preschools and childcare facilities, Faith communities, Community Based Organizations and Non-profits</a:t>
            </a:r>
          </a:p>
        </p:txBody>
      </p:sp>
    </p:spTree>
    <p:extLst>
      <p:ext uri="{BB962C8B-B14F-4D97-AF65-F5344CB8AC3E}">
        <p14:creationId xmlns:p14="http://schemas.microsoft.com/office/powerpoint/2010/main" val="106057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 idx="4294967295"/>
          </p:nvPr>
        </p:nvSpPr>
        <p:spPr>
          <a:xfrm>
            <a:off x="614550" y="731555"/>
            <a:ext cx="11307484" cy="89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 b="1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Campaign objectives &amp; measurements for success</a:t>
            </a:r>
            <a:endParaRPr sz="3000" b="1" dirty="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614550" y="1767643"/>
            <a:ext cx="11066462" cy="304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23850" indent="-285750"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Increase engagement and involvement in our schools</a:t>
            </a:r>
          </a:p>
          <a:p>
            <a:pPr marL="323850" indent="-285750"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Increase traffic to and engagement in District website, YouTube and other social media channels</a:t>
            </a:r>
          </a:p>
          <a:p>
            <a:pPr marL="323850" indent="-285750"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Increase community partnership opportunities</a:t>
            </a:r>
          </a:p>
          <a:p>
            <a:pPr marL="38100">
              <a:spcAft>
                <a:spcPts val="1200"/>
              </a:spcAft>
              <a:buClr>
                <a:schemeClr val="dk1"/>
              </a:buClr>
              <a:buSzPts val="3000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Leading to:</a:t>
            </a:r>
          </a:p>
          <a:p>
            <a:pPr marL="323850" indent="-285750"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Increase enrollment in our schools</a:t>
            </a:r>
          </a:p>
          <a:p>
            <a:pPr marL="323850" indent="-285750"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Increase funding and donation opportunities to sustain and enhance District and school programs (e.g. staffing levels, lower class sizes, access to counseling, the arts, etc.)</a:t>
            </a:r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1350" y="0"/>
            <a:ext cx="2550649" cy="892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7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 idx="4294967295"/>
          </p:nvPr>
        </p:nvSpPr>
        <p:spPr>
          <a:xfrm>
            <a:off x="614550" y="731555"/>
            <a:ext cx="10962900" cy="89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 b="1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A2E campaign audiences</a:t>
            </a:r>
            <a:endParaRPr sz="3000" b="1" dirty="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614550" y="1767643"/>
            <a:ext cx="5191890" cy="347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Students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Families, parents, and caregivers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SRVUSD staff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SRVUSD retirees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PTA and parent leaders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SRVEF and Foundation Affiliates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Residents and adults without</a:t>
            </a:r>
            <a:b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school-aged children</a:t>
            </a:r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1350" y="0"/>
            <a:ext cx="2550649" cy="8927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1;p26">
            <a:extLst>
              <a:ext uri="{FF2B5EF4-FFF2-40B4-BE49-F238E27FC236}">
                <a16:creationId xmlns:a16="http://schemas.microsoft.com/office/drawing/2014/main" id="{4D721619-A55E-4FB4-A35B-4B46D6555514}"/>
              </a:ext>
            </a:extLst>
          </p:cNvPr>
          <p:cNvSpPr txBox="1"/>
          <p:nvPr/>
        </p:nvSpPr>
        <p:spPr>
          <a:xfrm>
            <a:off x="5919247" y="1767643"/>
            <a:ext cx="4561188" cy="347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Service clubs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community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Estate community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Municipalities and Elected Officials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Preschools and childcare facilities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Faith communities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Based Organizations </a:t>
            </a:r>
            <a:b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Non-profits</a:t>
            </a:r>
          </a:p>
        </p:txBody>
      </p:sp>
    </p:spTree>
    <p:extLst>
      <p:ext uri="{BB962C8B-B14F-4D97-AF65-F5344CB8AC3E}">
        <p14:creationId xmlns:p14="http://schemas.microsoft.com/office/powerpoint/2010/main" val="15570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 idx="4294967295"/>
          </p:nvPr>
        </p:nvSpPr>
        <p:spPr>
          <a:xfrm>
            <a:off x="614550" y="731555"/>
            <a:ext cx="10962900" cy="89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 b="1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A2E campaign audience – Students</a:t>
            </a:r>
            <a:endParaRPr sz="3000" b="1" dirty="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614549" y="1767643"/>
            <a:ext cx="10971026" cy="347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" lvl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does sustained excellence in our schools and district provide value and benefits </a:t>
            </a:r>
            <a:b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our students?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Attracts high quality staff and educators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Challenges our students to achieve at higher levels</a:t>
            </a:r>
          </a:p>
          <a:p>
            <a:pPr marL="381000" indent="-342900"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Provides the value of a safe, nurturing learning environment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Develops skills and competencies that carry them beyond TK-12 education to college and careers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Provides students with more opportunities and choices when they graduate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Helps our students to compete at national and international levels with their peers</a:t>
            </a:r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1350" y="0"/>
            <a:ext cx="2550649" cy="892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88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 idx="4294967295"/>
          </p:nvPr>
        </p:nvSpPr>
        <p:spPr>
          <a:xfrm>
            <a:off x="614550" y="731555"/>
            <a:ext cx="10962900" cy="89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 b="1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A2E campaign audience – Students</a:t>
            </a:r>
            <a:endParaRPr sz="3000" b="1" dirty="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614549" y="1767643"/>
            <a:ext cx="10971026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" lvl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</a:pPr>
            <a:r>
              <a:rPr lang="en-US" sz="18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What messages resonate with students?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We work hard to help you be successful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spc="15" dirty="0">
                <a:solidFill>
                  <a:srgbClr val="202124"/>
                </a:solidFill>
                <a:effectLst/>
                <a:latin typeface="Helvetica Neu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here to support you today, and to give you tools for your tomorrow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spc="15" dirty="0">
                <a:solidFill>
                  <a:srgbClr val="202124"/>
                </a:solidFill>
                <a:latin typeface="Helvetica Neue" panose="020B0604020202020204" charset="0"/>
                <a:ea typeface="Helvetica Neue"/>
                <a:cs typeface="Times New Roman" panose="02020603050405020304" pitchFamily="18" charset="0"/>
                <a:sym typeface="Helvetica Neue"/>
              </a:rPr>
              <a:t>Reassuring them the time and investment in their education is valuable for their future 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We hire the best and brightest employees who motivate and inspire our students</a:t>
            </a:r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1350" y="0"/>
            <a:ext cx="2550649" cy="892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7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 idx="4294967295"/>
          </p:nvPr>
        </p:nvSpPr>
        <p:spPr>
          <a:xfrm>
            <a:off x="614550" y="731555"/>
            <a:ext cx="10962900" cy="89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 b="1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A2E campaign audience – Students</a:t>
            </a:r>
            <a:endParaRPr sz="3000" b="1" dirty="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614549" y="1767643"/>
            <a:ext cx="10971026" cy="26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" lvl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</a:pPr>
            <a:r>
              <a:rPr lang="en-US" sz="18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What are the barriers to students experiencing sustained excellence within our schools and district?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Workload pressures to do more and achieve more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spc="15" dirty="0">
                <a:solidFill>
                  <a:srgbClr val="202124"/>
                </a:solidFill>
                <a:latin typeface="Helvetica Neu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 and emotional barriers including f</a:t>
            </a:r>
            <a:r>
              <a:rPr lang="en-US" sz="1800" spc="15" dirty="0">
                <a:solidFill>
                  <a:srgbClr val="202124"/>
                </a:solidFill>
                <a:effectLst/>
                <a:latin typeface="Helvetica Neu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amily issues, access to mental health resources, lack of motivation, lack of feeling included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spc="15" dirty="0">
                <a:solidFill>
                  <a:srgbClr val="202124"/>
                </a:solidFill>
                <a:latin typeface="Helvetica Neu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Feeling uns</a:t>
            </a:r>
            <a:r>
              <a:rPr lang="en-US" sz="1800" spc="15" dirty="0">
                <a:solidFill>
                  <a:srgbClr val="202124"/>
                </a:solidFill>
                <a:effectLst/>
                <a:latin typeface="Helvetica Neu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afe or insecure when at school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spc="15" dirty="0">
                <a:solidFill>
                  <a:srgbClr val="202124"/>
                </a:solidFill>
                <a:latin typeface="Helvetica Neu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Limited </a:t>
            </a:r>
            <a:r>
              <a:rPr lang="en-US" sz="1800" spc="15" dirty="0">
                <a:solidFill>
                  <a:srgbClr val="202124"/>
                </a:solidFill>
                <a:effectLst/>
                <a:latin typeface="Helvetica Neu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courses, programs and services for students due to a lack of funding</a:t>
            </a:r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1350" y="0"/>
            <a:ext cx="2550649" cy="892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4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 idx="4294967295"/>
          </p:nvPr>
        </p:nvSpPr>
        <p:spPr>
          <a:xfrm>
            <a:off x="614550" y="731555"/>
            <a:ext cx="10962900" cy="89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 b="1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A2E campaign audience – Students</a:t>
            </a:r>
            <a:endParaRPr sz="3000" b="1" dirty="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614549" y="1767643"/>
            <a:ext cx="10971026" cy="26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" lvl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</a:pPr>
            <a:r>
              <a:rPr lang="en-US" sz="18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What are the best ways to communicate our Access to Excellence campaign to students?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At school through announcements, posters, electronic billboards, school events, school website, student groups, and clubs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Social media including Instagram, Twitter, and </a:t>
            </a:r>
            <a:r>
              <a:rPr lang="en-US" sz="18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TikTok</a:t>
            </a:r>
            <a:endParaRPr lang="en-US" sz="1800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Short videos</a:t>
            </a:r>
          </a:p>
          <a:p>
            <a:pPr marL="3810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Community events</a:t>
            </a:r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1350" y="0"/>
            <a:ext cx="2550649" cy="892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8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1320</Words>
  <Application>Microsoft Office PowerPoint</Application>
  <PresentationFormat>Widescreen</PresentationFormat>
  <Paragraphs>121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Playfair Display</vt:lpstr>
      <vt:lpstr>Times New Roman</vt:lpstr>
      <vt:lpstr>Verdana</vt:lpstr>
      <vt:lpstr>Helvetica Neue</vt:lpstr>
      <vt:lpstr>Lato</vt:lpstr>
      <vt:lpstr>Blue &amp; Gold</vt:lpstr>
      <vt:lpstr>Simple Light</vt:lpstr>
      <vt:lpstr>PowerPoint Presentation</vt:lpstr>
      <vt:lpstr>A2E Playbook table of contents</vt:lpstr>
      <vt:lpstr>A2E campaign purpose</vt:lpstr>
      <vt:lpstr>Campaign objectives &amp; measurements for success</vt:lpstr>
      <vt:lpstr>A2E campaign audiences</vt:lpstr>
      <vt:lpstr>A2E campaign audience – Students</vt:lpstr>
      <vt:lpstr>A2E campaign audience – Students</vt:lpstr>
      <vt:lpstr>A2E campaign audience – Students</vt:lpstr>
      <vt:lpstr>A2E campaign audience – Students</vt:lpstr>
      <vt:lpstr>A2E campaign audience – Students</vt:lpstr>
      <vt:lpstr>Campaign deliverables</vt:lpstr>
      <vt:lpstr>A2E action plan to communicate to audiences</vt:lpstr>
      <vt:lpstr>A2E deliverables timeline and schedules</vt:lpstr>
      <vt:lpstr>A2E required resources to execute plan</vt:lpstr>
      <vt:lpstr>A2E Playbook assumptions</vt:lpstr>
      <vt:lpstr>A2E campaign budget</vt:lpstr>
      <vt:lpstr>A2E campaign budget (cont.)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Fischer, Cindy [EC]</dc:creator>
  <cp:lastModifiedBy>Fischer, Cindy [EC]</cp:lastModifiedBy>
  <cp:revision>116</cp:revision>
  <dcterms:modified xsi:type="dcterms:W3CDTF">2022-02-18T21:03:49Z</dcterms:modified>
</cp:coreProperties>
</file>