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Roboto Condensed" panose="020B0604020202020204" charset="0"/>
      <p:regular r:id="rId9"/>
      <p:bold r:id="rId10"/>
      <p:italic r:id="rId11"/>
      <p:boldItalic r:id="rId12"/>
    </p:embeddedFont>
    <p:embeddedFont>
      <p:font typeface="Fira Sans Extra Condensed Medium" panose="020B0604020202020204" charset="0"/>
      <p:regular r:id="rId13"/>
      <p:bold r:id="rId14"/>
      <p:italic r:id="rId15"/>
      <p:boldItalic r:id="rId16"/>
    </p:embeddedFont>
    <p:embeddedFont>
      <p:font typeface="Squada One" panose="020B0604020202020204" charset="0"/>
      <p:regular r:id="rId17"/>
    </p:embeddedFont>
    <p:embeddedFont>
      <p:font typeface="Roboto Condensed Light" panose="020B0604020202020204" charset="0"/>
      <p:regular r:id="rId18"/>
      <p:bold r:id="rId19"/>
      <p:italic r:id="rId20"/>
      <p:boldItalic r:id="rId21"/>
    </p:embeddedFont>
    <p:embeddedFont>
      <p:font typeface="Exo 2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9072e418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9072e418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19515fe0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19515fe0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e505550d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e505550d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e505550d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e505550d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0681" y="29335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CUSTOM_2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ctrTitle"/>
          </p:nvPr>
        </p:nvSpPr>
        <p:spPr>
          <a:xfrm flipH="1">
            <a:off x="275454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372534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2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ctrTitle" idx="2"/>
          </p:nvPr>
        </p:nvSpPr>
        <p:spPr>
          <a:xfrm>
            <a:off x="464478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1"/>
          </p:nvPr>
        </p:nvSpPr>
        <p:spPr>
          <a:xfrm>
            <a:off x="616128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ctrTitle" idx="3"/>
          </p:nvPr>
        </p:nvSpPr>
        <p:spPr>
          <a:xfrm>
            <a:off x="2077426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4"/>
          </p:nvPr>
        </p:nvSpPr>
        <p:spPr>
          <a:xfrm>
            <a:off x="2229076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ctrTitle" idx="5"/>
          </p:nvPr>
        </p:nvSpPr>
        <p:spPr>
          <a:xfrm>
            <a:off x="3690375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6"/>
          </p:nvPr>
        </p:nvSpPr>
        <p:spPr>
          <a:xfrm>
            <a:off x="3842025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ctrTitle" idx="7"/>
          </p:nvPr>
        </p:nvSpPr>
        <p:spPr>
          <a:xfrm>
            <a:off x="3707117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8"/>
          </p:nvPr>
        </p:nvSpPr>
        <p:spPr>
          <a:xfrm>
            <a:off x="3858772" y="3890201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ctrTitle" idx="9"/>
          </p:nvPr>
        </p:nvSpPr>
        <p:spPr>
          <a:xfrm>
            <a:off x="5343519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13"/>
          </p:nvPr>
        </p:nvSpPr>
        <p:spPr>
          <a:xfrm>
            <a:off x="5500261" y="3890201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14"/>
          </p:nvPr>
        </p:nvSpPr>
        <p:spPr>
          <a:xfrm>
            <a:off x="6979921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ubTitle" idx="15"/>
          </p:nvPr>
        </p:nvSpPr>
        <p:spPr>
          <a:xfrm>
            <a:off x="7141750" y="3890201"/>
            <a:ext cx="1456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2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2"/>
          </p:nvPr>
        </p:nvSpPr>
        <p:spPr>
          <a:xfrm>
            <a:off x="1741950" y="2846700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741950" y="1650025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3"/>
          </p:nvPr>
        </p:nvSpPr>
        <p:spPr>
          <a:xfrm>
            <a:off x="5633751" y="36353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"/>
          </p:nvPr>
        </p:nvSpPr>
        <p:spPr>
          <a:xfrm>
            <a:off x="5256958" y="2440056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USTOM_1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4">
  <p:cSld name="CUSTOM_2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 flipH="1">
            <a:off x="118000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8000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118000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ctrTitle" idx="2"/>
          </p:nvPr>
        </p:nvSpPr>
        <p:spPr>
          <a:xfrm>
            <a:off x="2285760" y="1652042"/>
            <a:ext cx="17931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2285760" y="1946292"/>
            <a:ext cx="170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ctrTitle" idx="3"/>
          </p:nvPr>
        </p:nvSpPr>
        <p:spPr>
          <a:xfrm>
            <a:off x="2285760" y="3570573"/>
            <a:ext cx="17931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4"/>
          </p:nvPr>
        </p:nvSpPr>
        <p:spPr>
          <a:xfrm>
            <a:off x="2285760" y="3864823"/>
            <a:ext cx="170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ctrTitle" idx="5"/>
          </p:nvPr>
        </p:nvSpPr>
        <p:spPr>
          <a:xfrm>
            <a:off x="5047297" y="1652042"/>
            <a:ext cx="17931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6"/>
          </p:nvPr>
        </p:nvSpPr>
        <p:spPr>
          <a:xfrm>
            <a:off x="5047299" y="1946292"/>
            <a:ext cx="17931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ctrTitle" idx="7"/>
          </p:nvPr>
        </p:nvSpPr>
        <p:spPr>
          <a:xfrm>
            <a:off x="5047297" y="3570573"/>
            <a:ext cx="17931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8"/>
          </p:nvPr>
        </p:nvSpPr>
        <p:spPr>
          <a:xfrm>
            <a:off x="5047299" y="3864823"/>
            <a:ext cx="17931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29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ctrTitle"/>
          </p:nvPr>
        </p:nvSpPr>
        <p:spPr>
          <a:xfrm flipH="1">
            <a:off x="1193529" y="1611150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5">
  <p:cSld name="CUSTOM_3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ctrTitle"/>
          </p:nvPr>
        </p:nvSpPr>
        <p:spPr>
          <a:xfrm flipH="1">
            <a:off x="2260329" y="219380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260329" y="188198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1"/>
          </p:nvPr>
        </p:nvSpPr>
        <p:spPr>
          <a:xfrm>
            <a:off x="2260329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USTOM_15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CUSTOM_1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385875" y="2098650"/>
            <a:ext cx="2372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 idx="2"/>
          </p:nvPr>
        </p:nvSpPr>
        <p:spPr>
          <a:xfrm>
            <a:off x="390296" y="2016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690446" y="656478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3" hasCustomPrompt="1"/>
          </p:nvPr>
        </p:nvSpPr>
        <p:spPr>
          <a:xfrm>
            <a:off x="2118448" y="54444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3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4" hasCustomPrompt="1"/>
          </p:nvPr>
        </p:nvSpPr>
        <p:spPr>
          <a:xfrm>
            <a:off x="2105406" y="151580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105406" y="248716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6" hasCustomPrompt="1"/>
          </p:nvPr>
        </p:nvSpPr>
        <p:spPr>
          <a:xfrm>
            <a:off x="5922008" y="2092638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3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7" hasCustomPrompt="1"/>
          </p:nvPr>
        </p:nvSpPr>
        <p:spPr>
          <a:xfrm>
            <a:off x="5922008" y="3112336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5922008" y="4132033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>
            <a:off x="390296" y="1167854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690446" y="1622677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 idx="14"/>
          </p:nvPr>
        </p:nvSpPr>
        <p:spPr>
          <a:xfrm>
            <a:off x="390296" y="2141336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5"/>
          </p:nvPr>
        </p:nvSpPr>
        <p:spPr>
          <a:xfrm>
            <a:off x="690446" y="2596156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6811558" y="1775180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6811558" y="2230005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18"/>
          </p:nvPr>
        </p:nvSpPr>
        <p:spPr>
          <a:xfrm>
            <a:off x="6811558" y="2799095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9"/>
          </p:nvPr>
        </p:nvSpPr>
        <p:spPr>
          <a:xfrm>
            <a:off x="6811558" y="3253917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ctrTitle" idx="20"/>
          </p:nvPr>
        </p:nvSpPr>
        <p:spPr>
          <a:xfrm>
            <a:off x="6811558" y="38113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21"/>
          </p:nvPr>
        </p:nvSpPr>
        <p:spPr>
          <a:xfrm>
            <a:off x="6811558" y="4266173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6">
  <p:cSld name="CUSTOM_3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ctrTitle"/>
          </p:nvPr>
        </p:nvSpPr>
        <p:spPr>
          <a:xfrm flipH="1">
            <a:off x="1698072" y="21784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914472" y="18666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2668872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CUSTOM_1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ctrTitle"/>
          </p:nvPr>
        </p:nvSpPr>
        <p:spPr>
          <a:xfrm flipH="1">
            <a:off x="1974150" y="1161000"/>
            <a:ext cx="5195700" cy="13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1"/>
          </p:nvPr>
        </p:nvSpPr>
        <p:spPr>
          <a:xfrm>
            <a:off x="2152500" y="2494850"/>
            <a:ext cx="4839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/>
          <p:nvPr/>
        </p:nvSpPr>
        <p:spPr>
          <a:xfrm>
            <a:off x="625906" y="3722418"/>
            <a:ext cx="3830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  <a:endParaRPr sz="10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Please keep this slide for attribution.</a:t>
            </a:r>
            <a:endParaRPr sz="900"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33">
    <p:bg>
      <p:bgPr>
        <a:noFill/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CUSTOM_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 flipH="1">
            <a:off x="1147650" y="3085150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475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1147575" y="402895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63835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45955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2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ctrTitle"/>
          </p:nvPr>
        </p:nvSpPr>
        <p:spPr>
          <a:xfrm flipH="1">
            <a:off x="2747779" y="26356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641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3718579" y="4030481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hoto">
  <p:cSld name="CUSTOM_2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ctrTitle"/>
          </p:nvPr>
        </p:nvSpPr>
        <p:spPr>
          <a:xfrm>
            <a:off x="1600733" y="985228"/>
            <a:ext cx="26736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1179233" y="3058425"/>
            <a:ext cx="30951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932090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2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2" hasCustomPrompt="1"/>
          </p:nvPr>
        </p:nvSpPr>
        <p:spPr>
          <a:xfrm>
            <a:off x="1086651" y="14751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 flipH="1">
            <a:off x="3481677" y="1666454"/>
            <a:ext cx="32649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3" hasCustomPrompt="1"/>
          </p:nvPr>
        </p:nvSpPr>
        <p:spPr>
          <a:xfrm>
            <a:off x="2298451" y="2475350"/>
            <a:ext cx="17637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4"/>
          </p:nvPr>
        </p:nvSpPr>
        <p:spPr>
          <a:xfrm flipH="1">
            <a:off x="4568051" y="2688425"/>
            <a:ext cx="32649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5" hasCustomPrompt="1"/>
          </p:nvPr>
        </p:nvSpPr>
        <p:spPr>
          <a:xfrm>
            <a:off x="3353176" y="35136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Fira Sans Extra Condensed Medium"/>
              <a:buNone/>
              <a:defRPr sz="6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6"/>
          </p:nvPr>
        </p:nvSpPr>
        <p:spPr>
          <a:xfrm flipH="1">
            <a:off x="5671490" y="3709941"/>
            <a:ext cx="32649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ctrTitle" idx="2"/>
          </p:nvPr>
        </p:nvSpPr>
        <p:spPr>
          <a:xfrm>
            <a:off x="5616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>
            <a:off x="872450" y="3090475"/>
            <a:ext cx="2052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 idx="3"/>
          </p:nvPr>
        </p:nvSpPr>
        <p:spPr>
          <a:xfrm>
            <a:off x="32352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ubTitle" idx="4"/>
          </p:nvPr>
        </p:nvSpPr>
        <p:spPr>
          <a:xfrm>
            <a:off x="3462900" y="2036750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ctrTitle" idx="5"/>
          </p:nvPr>
        </p:nvSpPr>
        <p:spPr>
          <a:xfrm>
            <a:off x="59088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6"/>
          </p:nvPr>
        </p:nvSpPr>
        <p:spPr>
          <a:xfrm>
            <a:off x="6136500" y="3090475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Condensed Light"/>
              <a:buChar char="■"/>
              <a:defRPr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3670681" y="29335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San Ramon Valley Unified School District</a:t>
            </a:r>
            <a:endParaRPr sz="2000">
              <a:solidFill>
                <a:schemeClr val="lt2"/>
              </a:solidFill>
            </a:endParaRPr>
          </a:p>
        </p:txBody>
      </p:sp>
      <p:sp>
        <p:nvSpPr>
          <p:cNvPr id="133" name="Google Shape;133;p26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&amp; Technical Education (CTE)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34" name="Google Shape;134;p26"/>
          <p:cNvCxnSpPr/>
          <p:nvPr/>
        </p:nvCxnSpPr>
        <p:spPr>
          <a:xfrm>
            <a:off x="7145675" y="3176000"/>
            <a:ext cx="208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27"/>
          <p:cNvCxnSpPr/>
          <p:nvPr/>
        </p:nvCxnSpPr>
        <p:spPr>
          <a:xfrm>
            <a:off x="3957600" y="3045275"/>
            <a:ext cx="136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27"/>
          <p:cNvSpPr txBox="1">
            <a:spLocks noGrp="1"/>
          </p:cNvSpPr>
          <p:nvPr>
            <p:ph type="ctrTitle" idx="2"/>
          </p:nvPr>
        </p:nvSpPr>
        <p:spPr>
          <a:xfrm>
            <a:off x="1932090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SRVUSD Strategic Direction</a:t>
            </a:r>
            <a:endParaRPr sz="3000"/>
          </a:p>
        </p:txBody>
      </p:sp>
      <p:sp>
        <p:nvSpPr>
          <p:cNvPr id="141" name="Google Shape;141;p27"/>
          <p:cNvSpPr txBox="1">
            <a:spLocks noGrp="1"/>
          </p:cNvSpPr>
          <p:nvPr>
            <p:ph type="ctrTitle"/>
          </p:nvPr>
        </p:nvSpPr>
        <p:spPr>
          <a:xfrm>
            <a:off x="968475" y="1698175"/>
            <a:ext cx="2673600" cy="76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INNOVATION</a:t>
            </a:r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1"/>
          </p:nvPr>
        </p:nvSpPr>
        <p:spPr>
          <a:xfrm>
            <a:off x="757733" y="2645400"/>
            <a:ext cx="30951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Roboto Condensed"/>
                <a:ea typeface="Roboto Condensed"/>
                <a:cs typeface="Roboto Condensed"/>
                <a:sym typeface="Roboto Condensed"/>
              </a:rPr>
              <a:t>Goal Two</a:t>
            </a:r>
            <a:r>
              <a:rPr lang="en" sz="1400"/>
              <a:t>: Develop and implement  instructional models to engage students in learning at deep levels.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Strengthen and expand Career Technical Education (CTE) pathways to meet the needs of all students. </a:t>
            </a: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b="18949"/>
          <a:stretch/>
        </p:blipFill>
        <p:spPr>
          <a:xfrm>
            <a:off x="4527100" y="1386700"/>
            <a:ext cx="3182100" cy="3224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 rotWithShape="1">
          <a:blip r:embed="rId4">
            <a:alphaModFix/>
          </a:blip>
          <a:srcRect t="12006" b="12006"/>
          <a:stretch/>
        </p:blipFill>
        <p:spPr>
          <a:xfrm>
            <a:off x="4527100" y="1386700"/>
            <a:ext cx="3182100" cy="3224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5504925" y="4698450"/>
            <a:ext cx="2503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CHS: Principles of Biomedical Sciences</a:t>
            </a:r>
            <a:endParaRPr sz="1100">
              <a:solidFill>
                <a:schemeClr val="lt2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Rethinking CTE</a:t>
            </a:r>
            <a:endParaRPr sz="3000"/>
          </a:p>
        </p:txBody>
      </p:sp>
      <p:sp>
        <p:nvSpPr>
          <p:cNvPr id="151" name="Google Shape;151;p28"/>
          <p:cNvSpPr txBox="1">
            <a:spLocks noGrp="1"/>
          </p:cNvSpPr>
          <p:nvPr>
            <p:ph type="subTitle" idx="1"/>
          </p:nvPr>
        </p:nvSpPr>
        <p:spPr>
          <a:xfrm>
            <a:off x="4260775" y="1447550"/>
            <a:ext cx="4227000" cy="29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 Condensed"/>
              <a:buChar char="●"/>
            </a:pPr>
            <a:r>
              <a:rPr lang="en" sz="18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Targeted instruction focusing on career oriented education</a:t>
            </a:r>
            <a:endParaRPr sz="1800">
              <a:solidFill>
                <a:schemeClr val="lt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3429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 Condensed"/>
              <a:buChar char="●"/>
            </a:pPr>
            <a:r>
              <a:rPr lang="en" sz="18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Exemplifies Deep Learning &amp; Innovation in the classroom setting</a:t>
            </a:r>
            <a:endParaRPr sz="1800">
              <a:solidFill>
                <a:schemeClr val="lt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3429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 Condensed"/>
              <a:buChar char="●"/>
            </a:pPr>
            <a:r>
              <a:rPr lang="en" sz="18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Opens up post-secondary pathways which allow us to think about success differently </a:t>
            </a:r>
            <a:endParaRPr sz="1800">
              <a:solidFill>
                <a:schemeClr val="lt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3429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 Condensed"/>
              <a:buChar char="●"/>
            </a:pPr>
            <a:r>
              <a:rPr lang="en" sz="1800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Enables community partnerships with outside organizations</a:t>
            </a:r>
            <a:endParaRPr sz="1800">
              <a:solidFill>
                <a:schemeClr val="lt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">
            <a:off x="381717" y="2255541"/>
            <a:ext cx="3497062" cy="233081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" name="Google Shape;153;p28"/>
          <p:cNvSpPr txBox="1"/>
          <p:nvPr/>
        </p:nvSpPr>
        <p:spPr>
          <a:xfrm>
            <a:off x="337650" y="4616875"/>
            <a:ext cx="2503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MVHS: Early Childhood Development</a:t>
            </a:r>
            <a:endParaRPr sz="1100">
              <a:solidFill>
                <a:schemeClr val="lt2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CTE in SRVUSD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159" name="Google Shape;159;p29"/>
          <p:cNvSpPr txBox="1">
            <a:spLocks noGrp="1"/>
          </p:cNvSpPr>
          <p:nvPr>
            <p:ph type="ctrTitle" idx="2"/>
          </p:nvPr>
        </p:nvSpPr>
        <p:spPr>
          <a:xfrm>
            <a:off x="5616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PATHWAYS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"/>
          </p:nvPr>
        </p:nvSpPr>
        <p:spPr>
          <a:xfrm>
            <a:off x="776475" y="3337300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11 pathways represented throughout our High Schools</a:t>
            </a:r>
            <a:endParaRPr sz="1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61" name="Google Shape;161;p29"/>
          <p:cNvSpPr txBox="1">
            <a:spLocks noGrp="1"/>
          </p:cNvSpPr>
          <p:nvPr>
            <p:ph type="ctrTitle" idx="3"/>
          </p:nvPr>
        </p:nvSpPr>
        <p:spPr>
          <a:xfrm>
            <a:off x="32352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VARIETY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4"/>
          </p:nvPr>
        </p:nvSpPr>
        <p:spPr>
          <a:xfrm>
            <a:off x="6149325" y="3337300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2"/>
                </a:solidFill>
              </a:rPr>
              <a:t>3,879 High School students in SRVUSD are enrolled in a CTE course this year</a:t>
            </a:r>
            <a:endParaRPr sz="1400">
              <a:solidFill>
                <a:schemeClr val="lt2"/>
              </a:solidFill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ctrTitle" idx="5"/>
          </p:nvPr>
        </p:nvSpPr>
        <p:spPr>
          <a:xfrm>
            <a:off x="59088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ENROLLMENT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subTitle" idx="6"/>
          </p:nvPr>
        </p:nvSpPr>
        <p:spPr>
          <a:xfrm>
            <a:off x="3462900" y="1276100"/>
            <a:ext cx="2218200" cy="15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Auto Tech, Biotech &amp; Biomedical, Computer Sciences, Culinary, Digital Media, Early Childhood Education, Engineering, Journalism, Sports Medicine</a:t>
            </a:r>
            <a:endParaRPr sz="1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cxnSp>
        <p:nvCxnSpPr>
          <p:cNvPr id="165" name="Google Shape;165;p29"/>
          <p:cNvCxnSpPr/>
          <p:nvPr/>
        </p:nvCxnSpPr>
        <p:spPr>
          <a:xfrm>
            <a:off x="3235200" y="2186175"/>
            <a:ext cx="0" cy="16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66;p29"/>
          <p:cNvCxnSpPr/>
          <p:nvPr/>
        </p:nvCxnSpPr>
        <p:spPr>
          <a:xfrm>
            <a:off x="5908800" y="2186175"/>
            <a:ext cx="0" cy="16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29"/>
          <p:cNvSpPr/>
          <p:nvPr/>
        </p:nvSpPr>
        <p:spPr>
          <a:xfrm>
            <a:off x="979575" y="1578800"/>
            <a:ext cx="1812000" cy="1197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">
            <a:off x="1064319" y="1716297"/>
            <a:ext cx="1642589" cy="92267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9"/>
          <p:cNvSpPr/>
          <p:nvPr/>
        </p:nvSpPr>
        <p:spPr>
          <a:xfrm>
            <a:off x="3666000" y="3337300"/>
            <a:ext cx="1812000" cy="1197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9"/>
          <p:cNvSpPr/>
          <p:nvPr/>
        </p:nvSpPr>
        <p:spPr>
          <a:xfrm>
            <a:off x="6352425" y="1578837"/>
            <a:ext cx="1812000" cy="11976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">
            <a:off x="3868701" y="3408619"/>
            <a:ext cx="1406600" cy="105496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218" y="1640576"/>
            <a:ext cx="1436408" cy="1077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3" name="Google Shape;173;p29"/>
          <p:cNvSpPr txBox="1"/>
          <p:nvPr/>
        </p:nvSpPr>
        <p:spPr>
          <a:xfrm>
            <a:off x="203700" y="4302825"/>
            <a:ext cx="2503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oboto Condensed Light"/>
              <a:buAutoNum type="arabicPeriod"/>
            </a:pPr>
            <a:r>
              <a:rPr lang="en" sz="1100">
                <a:solidFill>
                  <a:schemeClr val="lt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DVHS: BioTechnology</a:t>
            </a:r>
            <a:endParaRPr sz="1100">
              <a:solidFill>
                <a:schemeClr val="lt2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oboto Condensed Light"/>
              <a:buAutoNum type="arabicPeriod"/>
            </a:pPr>
            <a:r>
              <a:rPr lang="en" sz="1100">
                <a:solidFill>
                  <a:schemeClr val="lt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SRVHS: Careers in Teaching</a:t>
            </a:r>
            <a:endParaRPr sz="1100">
              <a:solidFill>
                <a:schemeClr val="lt2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oboto Condensed Light"/>
              <a:buAutoNum type="arabicPeriod"/>
            </a:pPr>
            <a:r>
              <a:rPr lang="en" sz="1100">
                <a:solidFill>
                  <a:schemeClr val="lt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SRVHS: </a:t>
            </a:r>
            <a:endParaRPr sz="1100">
              <a:solidFill>
                <a:schemeClr val="lt2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ctrTitle"/>
          </p:nvPr>
        </p:nvSpPr>
        <p:spPr>
          <a:xfrm>
            <a:off x="1781700" y="352850"/>
            <a:ext cx="5580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Future of CTE in SRVUSD</a:t>
            </a:r>
            <a:endParaRPr sz="3000"/>
          </a:p>
        </p:txBody>
      </p:sp>
      <p:sp>
        <p:nvSpPr>
          <p:cNvPr id="179" name="Google Shape;179;p30"/>
          <p:cNvSpPr txBox="1">
            <a:spLocks noGrp="1"/>
          </p:cNvSpPr>
          <p:nvPr>
            <p:ph type="ctrTitle" idx="2"/>
          </p:nvPr>
        </p:nvSpPr>
        <p:spPr>
          <a:xfrm>
            <a:off x="2412475" y="4467850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Strategic Direction</a:t>
            </a:r>
            <a:endParaRPr sz="1800"/>
          </a:p>
        </p:txBody>
      </p:sp>
      <p:sp>
        <p:nvSpPr>
          <p:cNvPr id="180" name="Google Shape;180;p30"/>
          <p:cNvSpPr txBox="1">
            <a:spLocks noGrp="1"/>
          </p:cNvSpPr>
          <p:nvPr>
            <p:ph type="subTitle" idx="1"/>
          </p:nvPr>
        </p:nvSpPr>
        <p:spPr>
          <a:xfrm>
            <a:off x="2412475" y="3271175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model for Deep Learning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&amp; Innovation</a:t>
            </a:r>
            <a:endParaRPr sz="1400"/>
          </a:p>
        </p:txBody>
      </p:sp>
      <p:sp>
        <p:nvSpPr>
          <p:cNvPr id="181" name="Google Shape;181;p30"/>
          <p:cNvSpPr txBox="1">
            <a:spLocks noGrp="1"/>
          </p:cNvSpPr>
          <p:nvPr>
            <p:ph type="ctrTitle" idx="3"/>
          </p:nvPr>
        </p:nvSpPr>
        <p:spPr>
          <a:xfrm>
            <a:off x="5449050" y="3635300"/>
            <a:ext cx="19653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Student Voice </a:t>
            </a:r>
            <a:endParaRPr sz="18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&amp; Choice</a:t>
            </a:r>
            <a:endParaRPr sz="1800"/>
          </a:p>
        </p:txBody>
      </p:sp>
      <p:sp>
        <p:nvSpPr>
          <p:cNvPr id="182" name="Google Shape;182;p30"/>
          <p:cNvSpPr txBox="1">
            <a:spLocks noGrp="1"/>
          </p:cNvSpPr>
          <p:nvPr>
            <p:ph type="subTitle" idx="4"/>
          </p:nvPr>
        </p:nvSpPr>
        <p:spPr>
          <a:xfrm>
            <a:off x="5256958" y="2440056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Expanding CTE Pathways to provide students with greater opportunities</a:t>
            </a:r>
            <a:endParaRPr sz="1400"/>
          </a:p>
        </p:txBody>
      </p:sp>
      <p:sp>
        <p:nvSpPr>
          <p:cNvPr id="183" name="Google Shape;183;p30"/>
          <p:cNvSpPr txBox="1">
            <a:spLocks noGrp="1"/>
          </p:cNvSpPr>
          <p:nvPr>
            <p:ph type="ctrTitle" idx="2"/>
          </p:nvPr>
        </p:nvSpPr>
        <p:spPr>
          <a:xfrm>
            <a:off x="1513075" y="2669700"/>
            <a:ext cx="18651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Expanded Partnerships</a:t>
            </a:r>
            <a:endParaRPr sz="1800"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513075" y="1473025"/>
            <a:ext cx="2298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Articulation agreements and Increased Dual Enrollment opportunities with DVC and other CA Community Colleges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 flipH="1">
            <a:off x="1147650" y="3085150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You!</a:t>
            </a:r>
            <a:endParaRPr sz="6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 Newsletter by Slidesgo">
  <a:themeElements>
    <a:clrScheme name="Simple Light">
      <a:dk1>
        <a:srgbClr val="AAFFEE"/>
      </a:dk1>
      <a:lt1>
        <a:srgbClr val="05214A"/>
      </a:lt1>
      <a:dk2>
        <a:srgbClr val="00FFCD"/>
      </a:dk2>
      <a:lt2>
        <a:srgbClr val="FFFFFF"/>
      </a:lt2>
      <a:accent1>
        <a:srgbClr val="98FFEA"/>
      </a:accent1>
      <a:accent2>
        <a:srgbClr val="62F8DA"/>
      </a:accent2>
      <a:accent3>
        <a:srgbClr val="28497A"/>
      </a:accent3>
      <a:accent4>
        <a:srgbClr val="1A4079"/>
      </a:accent4>
      <a:accent5>
        <a:srgbClr val="041B3D"/>
      </a:accent5>
      <a:accent6>
        <a:srgbClr val="092A5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On-screen Show (16:9)</PresentationFormat>
  <Paragraphs>35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Roboto Condensed</vt:lpstr>
      <vt:lpstr>Fira Sans Extra Condensed Medium</vt:lpstr>
      <vt:lpstr>Squada One</vt:lpstr>
      <vt:lpstr>Arial</vt:lpstr>
      <vt:lpstr>Roboto Condensed Light</vt:lpstr>
      <vt:lpstr>Exo 2</vt:lpstr>
      <vt:lpstr>Tech Newsletter by Slidesgo</vt:lpstr>
      <vt:lpstr>Career &amp; Technical Education (CTE)</vt:lpstr>
      <vt:lpstr>SRVUSD Strategic Direction</vt:lpstr>
      <vt:lpstr>Rethinking CTE</vt:lpstr>
      <vt:lpstr>CTE in SRVUSD</vt:lpstr>
      <vt:lpstr>The Future of CTE in SRVUSD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&amp; Technical Education (CTE)</dc:title>
  <dc:creator>Fischer, Cindy [EC]</dc:creator>
  <cp:lastModifiedBy>Fischer, Cindy [EC]</cp:lastModifiedBy>
  <cp:revision>1</cp:revision>
  <dcterms:modified xsi:type="dcterms:W3CDTF">2022-01-19T05:26:49Z</dcterms:modified>
</cp:coreProperties>
</file>