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FB9EAD9-44A2-4895-9344-3CE871FDD204}">
  <a:tblStyle styleId="{3FB9EAD9-44A2-4895-9344-3CE871FDD20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65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eaa95352d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eaa95352d2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e9e10923b9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e9e10923b9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eaa95352d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eaa95352d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eaa95352d2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eaa95352d2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eaa95352d2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eaa95352d2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e8d7c48179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e8d7c48179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eaa95352d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eaa95352d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eaa95352d2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eaa95352d2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eaa95352d2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eaa95352d2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6000" y="3421850"/>
            <a:ext cx="9144000" cy="1684500"/>
          </a:xfrm>
          <a:prstGeom prst="rect">
            <a:avLst/>
          </a:prstGeom>
          <a:solidFill>
            <a:srgbClr val="22884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228848"/>
              </a:highlight>
            </a:endParaRPr>
          </a:p>
        </p:txBody>
      </p:sp>
      <p:sp>
        <p:nvSpPr>
          <p:cNvPr id="55" name="Google Shape;55;p13"/>
          <p:cNvSpPr/>
          <p:nvPr/>
        </p:nvSpPr>
        <p:spPr>
          <a:xfrm>
            <a:off x="6000" y="-6000"/>
            <a:ext cx="9144000" cy="3477000"/>
          </a:xfrm>
          <a:prstGeom prst="rect">
            <a:avLst/>
          </a:prstGeom>
          <a:solidFill>
            <a:srgbClr val="004B8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004B87"/>
              </a:highlight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ctrTitle"/>
          </p:nvPr>
        </p:nvSpPr>
        <p:spPr>
          <a:xfrm>
            <a:off x="311700" y="1679675"/>
            <a:ext cx="8520600" cy="104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</a:rPr>
              <a:t>Child Nutrition Update 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"/>
          </p:nvPr>
        </p:nvSpPr>
        <p:spPr>
          <a:xfrm>
            <a:off x="311700" y="27579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228848"/>
                </a:solidFill>
              </a:rPr>
              <a:t>August 24, 2021</a:t>
            </a:r>
            <a:endParaRPr b="1">
              <a:solidFill>
                <a:srgbClr val="228848"/>
              </a:solidFill>
            </a:endParaRPr>
          </a:p>
        </p:txBody>
      </p:sp>
      <p:pic>
        <p:nvPicPr>
          <p:cNvPr id="58" name="Google Shape;58;p13"/>
          <p:cNvPicPr preferRelativeResize="0"/>
          <p:nvPr/>
        </p:nvPicPr>
        <p:blipFill rotWithShape="1">
          <a:blip r:embed="rId3">
            <a:alphaModFix/>
          </a:blip>
          <a:srcRect r="70753"/>
          <a:stretch/>
        </p:blipFill>
        <p:spPr>
          <a:xfrm>
            <a:off x="3653475" y="3116975"/>
            <a:ext cx="1747250" cy="209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/>
          <p:nvPr/>
        </p:nvSpPr>
        <p:spPr>
          <a:xfrm>
            <a:off x="4217025" y="3675"/>
            <a:ext cx="4926900" cy="5143500"/>
          </a:xfrm>
          <a:prstGeom prst="rect">
            <a:avLst/>
          </a:prstGeom>
          <a:solidFill>
            <a:srgbClr val="22884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228848"/>
              </a:highlight>
            </a:endParaRPr>
          </a:p>
        </p:txBody>
      </p:sp>
      <p:sp>
        <p:nvSpPr>
          <p:cNvPr id="64" name="Google Shape;64;p14"/>
          <p:cNvSpPr txBox="1">
            <a:spLocks noGrp="1"/>
          </p:cNvSpPr>
          <p:nvPr>
            <p:ph type="title"/>
          </p:nvPr>
        </p:nvSpPr>
        <p:spPr>
          <a:xfrm>
            <a:off x="311700" y="673625"/>
            <a:ext cx="34581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220" b="1">
                <a:solidFill>
                  <a:srgbClr val="004B87"/>
                </a:solidFill>
              </a:rPr>
              <a:t>Agenda</a:t>
            </a:r>
            <a:endParaRPr sz="3220" b="1">
              <a:solidFill>
                <a:srgbClr val="004B87"/>
              </a:solidFill>
            </a:endParaRPr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1"/>
          </p:nvPr>
        </p:nvSpPr>
        <p:spPr>
          <a:xfrm>
            <a:off x="4572000" y="769100"/>
            <a:ext cx="3999900" cy="3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1"/>
                </a:solidFill>
              </a:rPr>
              <a:t>Where We Were,</a:t>
            </a:r>
            <a:endParaRPr sz="28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1"/>
                </a:solidFill>
              </a:rPr>
              <a:t>Where We Are Now,</a:t>
            </a:r>
            <a:endParaRPr sz="28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800">
                <a:solidFill>
                  <a:schemeClr val="lt1"/>
                </a:solidFill>
              </a:rPr>
              <a:t>Where We Are Headed</a:t>
            </a:r>
            <a:endParaRPr sz="2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4B87"/>
                </a:solidFill>
              </a:rPr>
              <a:t>Where We Were </a:t>
            </a:r>
            <a:endParaRPr b="1">
              <a:solidFill>
                <a:srgbClr val="004B87"/>
              </a:solidFill>
            </a:endParaRPr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153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228848"/>
                </a:solidFill>
              </a:rPr>
              <a:t>The cost per lunch was $4.25-$4.75 and the menu featured a large amount of a la carte snack items.</a:t>
            </a:r>
            <a:endParaRPr b="1">
              <a:solidFill>
                <a:srgbClr val="228848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228848"/>
                </a:solidFill>
              </a:rPr>
              <a:t>The 2019/20 school year started with a significant reduction in sugar, and a transition towards a focus on meals, rather than snacks. </a:t>
            </a:r>
            <a:endParaRPr b="1">
              <a:solidFill>
                <a:srgbClr val="228848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b="1">
                <a:solidFill>
                  <a:srgbClr val="228848"/>
                </a:solidFill>
              </a:rPr>
              <a:t>Then the Covid-19 pandemic started - and over 1,750,000 meals were distributed. </a:t>
            </a:r>
            <a:endParaRPr b="1">
              <a:solidFill>
                <a:srgbClr val="228848"/>
              </a:solidFill>
            </a:endParaRPr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3100" y="1227850"/>
            <a:ext cx="4153200" cy="311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4B87"/>
                </a:solidFill>
              </a:rPr>
              <a:t>Where We Are Now - Twice The Students Participating</a:t>
            </a:r>
            <a:endParaRPr b="1">
              <a:solidFill>
                <a:srgbClr val="004B87"/>
              </a:solidFill>
            </a:endParaRPr>
          </a:p>
        </p:txBody>
      </p:sp>
      <p:pic>
        <p:nvPicPr>
          <p:cNvPr id="78" name="Google Shape;78;p16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7531" y="1017725"/>
            <a:ext cx="6672420" cy="4125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4B87"/>
                </a:solidFill>
              </a:rPr>
              <a:t>Where We Are Now - Operational Growing Pains</a:t>
            </a:r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228848"/>
                </a:solidFill>
              </a:rPr>
              <a:t>Short Staffing</a:t>
            </a:r>
            <a:endParaRPr sz="2600">
              <a:solidFill>
                <a:srgbClr val="228848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228848"/>
                </a:solidFill>
              </a:rPr>
              <a:t>Limited Availability of Food Items </a:t>
            </a:r>
            <a:endParaRPr sz="2600">
              <a:solidFill>
                <a:srgbClr val="228848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228848"/>
                </a:solidFill>
              </a:rPr>
              <a:t>Outgrown Central Production Kitchen</a:t>
            </a:r>
            <a:endParaRPr sz="2600">
              <a:solidFill>
                <a:srgbClr val="228848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600">
                <a:solidFill>
                  <a:srgbClr val="228848"/>
                </a:solidFill>
              </a:rPr>
              <a:t>One 15 Minute Serving Period at High Schools</a:t>
            </a:r>
            <a:endParaRPr sz="2600">
              <a:solidFill>
                <a:srgbClr val="228848"/>
              </a:solidFill>
            </a:endParaRPr>
          </a:p>
        </p:txBody>
      </p:sp>
      <p:graphicFrame>
        <p:nvGraphicFramePr>
          <p:cNvPr id="85" name="Google Shape;85;p17"/>
          <p:cNvGraphicFramePr/>
          <p:nvPr/>
        </p:nvGraphicFramePr>
        <p:xfrm>
          <a:off x="4655100" y="1183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{3FB9EAD9-44A2-4895-9344-3CE871FDD204}</a:tableStyleId>
              </a:tblPr>
              <a:tblGrid>
                <a:gridCol w="147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9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9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6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rgbClr val="228848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228848"/>
                          </a:solidFill>
                        </a:rPr>
                        <a:t># of Students Per Minute Being Served </a:t>
                      </a:r>
                      <a:endParaRPr b="1">
                        <a:solidFill>
                          <a:srgbClr val="228848"/>
                        </a:solidFill>
                      </a:endParaRPr>
                    </a:p>
                  </a:txBody>
                  <a:tcPr marL="91425" marR="91425" marT="91425" marB="91425" anchor="b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228848"/>
                          </a:solidFill>
                        </a:rPr>
                        <a:t>Average # of Lunches Served</a:t>
                      </a:r>
                      <a:endParaRPr b="1">
                        <a:solidFill>
                          <a:srgbClr val="228848"/>
                        </a:solidFill>
                      </a:endParaRPr>
                    </a:p>
                  </a:txBody>
                  <a:tcPr marL="91425" marR="91425" marT="91425" marB="91425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228848"/>
                          </a:solidFill>
                        </a:rPr>
                        <a:t>Cal High</a:t>
                      </a:r>
                      <a:endParaRPr b="1">
                        <a:solidFill>
                          <a:srgbClr val="228848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228848"/>
                          </a:solidFill>
                        </a:rPr>
                        <a:t>16</a:t>
                      </a:r>
                      <a:endParaRPr b="1">
                        <a:solidFill>
                          <a:srgbClr val="228848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228848"/>
                          </a:solidFill>
                        </a:rPr>
                        <a:t>710</a:t>
                      </a:r>
                      <a:endParaRPr b="1">
                        <a:solidFill>
                          <a:srgbClr val="228848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228848"/>
                          </a:solidFill>
                        </a:rPr>
                        <a:t>Dougherty High</a:t>
                      </a:r>
                      <a:endParaRPr b="1">
                        <a:solidFill>
                          <a:srgbClr val="228848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228848"/>
                          </a:solidFill>
                        </a:rPr>
                        <a:t>13</a:t>
                      </a:r>
                      <a:endParaRPr b="1">
                        <a:solidFill>
                          <a:srgbClr val="228848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228848"/>
                          </a:solidFill>
                        </a:rPr>
                        <a:t>1,400</a:t>
                      </a:r>
                      <a:endParaRPr b="1">
                        <a:solidFill>
                          <a:srgbClr val="228848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228848"/>
                          </a:solidFill>
                        </a:rPr>
                        <a:t>Monte Vista High </a:t>
                      </a:r>
                      <a:endParaRPr b="1">
                        <a:solidFill>
                          <a:srgbClr val="228848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228848"/>
                          </a:solidFill>
                        </a:rPr>
                        <a:t>11</a:t>
                      </a:r>
                      <a:endParaRPr b="1">
                        <a:solidFill>
                          <a:srgbClr val="228848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228848"/>
                          </a:solidFill>
                        </a:rPr>
                        <a:t>511</a:t>
                      </a:r>
                      <a:endParaRPr b="1">
                        <a:solidFill>
                          <a:srgbClr val="228848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228848"/>
                          </a:solidFill>
                        </a:rPr>
                        <a:t>San Ramon High</a:t>
                      </a:r>
                      <a:endParaRPr b="1">
                        <a:solidFill>
                          <a:srgbClr val="228848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228848"/>
                          </a:solidFill>
                        </a:rPr>
                        <a:t>11</a:t>
                      </a:r>
                      <a:endParaRPr b="1">
                        <a:solidFill>
                          <a:srgbClr val="228848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228848"/>
                          </a:solidFill>
                        </a:rPr>
                        <a:t>500</a:t>
                      </a:r>
                      <a:endParaRPr b="1">
                        <a:solidFill>
                          <a:srgbClr val="228848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4B87"/>
                </a:solidFill>
              </a:rPr>
              <a:t>Where We Are Now - Changes Made </a:t>
            </a:r>
            <a:endParaRPr/>
          </a:p>
        </p:txBody>
      </p:sp>
      <p:pic>
        <p:nvPicPr>
          <p:cNvPr id="91" name="Google Shape;91;p18"/>
          <p:cNvPicPr preferRelativeResize="0"/>
          <p:nvPr/>
        </p:nvPicPr>
        <p:blipFill rotWithShape="1">
          <a:blip r:embed="rId3">
            <a:alphaModFix/>
          </a:blip>
          <a:srcRect t="5695"/>
          <a:stretch/>
        </p:blipFill>
        <p:spPr>
          <a:xfrm>
            <a:off x="4939300" y="1017725"/>
            <a:ext cx="3178441" cy="3996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1800" y="1105463"/>
            <a:ext cx="2953419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4B87"/>
                </a:solidFill>
              </a:rPr>
              <a:t>Where We Are Headed - More Than Food, Its Equity &amp; Inclusion </a:t>
            </a:r>
            <a:endParaRPr b="1">
              <a:solidFill>
                <a:srgbClr val="004B87"/>
              </a:solidFill>
            </a:endParaRPr>
          </a:p>
        </p:txBody>
      </p:sp>
      <p:sp>
        <p:nvSpPr>
          <p:cNvPr id="98" name="Google Shape;98;p19"/>
          <p:cNvSpPr txBox="1">
            <a:spLocks noGrp="1"/>
          </p:cNvSpPr>
          <p:nvPr>
            <p:ph type="body" idx="1"/>
          </p:nvPr>
        </p:nvSpPr>
        <p:spPr>
          <a:xfrm>
            <a:off x="2933575" y="1518425"/>
            <a:ext cx="5639100" cy="33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200" b="1">
                <a:solidFill>
                  <a:srgbClr val="228848"/>
                </a:solidFill>
              </a:rPr>
              <a:t>We envision a program where students are connected, engaged, feel valued, and joyful about the school lunch experience. The program will be developmentally appropriate, not one size fits all. </a:t>
            </a:r>
            <a:endParaRPr sz="2200" b="1">
              <a:solidFill>
                <a:srgbClr val="228848"/>
              </a:solidFill>
            </a:endParaRPr>
          </a:p>
        </p:txBody>
      </p:sp>
      <p:pic>
        <p:nvPicPr>
          <p:cNvPr id="99" name="Google Shape;9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4625" y="1601100"/>
            <a:ext cx="2101525" cy="354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4B87"/>
                </a:solidFill>
              </a:rPr>
              <a:t>Where We Are Headed - Research &amp; Engagement </a:t>
            </a:r>
            <a:r>
              <a:rPr lang="en"/>
              <a:t> </a:t>
            </a:r>
            <a:endParaRPr/>
          </a:p>
        </p:txBody>
      </p:sp>
      <p:sp>
        <p:nvSpPr>
          <p:cNvPr id="105" name="Google Shape;105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2760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b="1">
                <a:solidFill>
                  <a:srgbClr val="228848"/>
                </a:solidFill>
              </a:rPr>
              <a:t>To ensure we are truly designing a program that meets the specific needs of the SRVUSD community, we will need to research and engage with students, parents, and staff. </a:t>
            </a:r>
            <a:endParaRPr b="1">
              <a:solidFill>
                <a:srgbClr val="228848"/>
              </a:solidFill>
            </a:endParaRPr>
          </a:p>
        </p:txBody>
      </p:sp>
      <p:pic>
        <p:nvPicPr>
          <p:cNvPr id="106" name="Google Shape;106;p20"/>
          <p:cNvPicPr preferRelativeResize="0"/>
          <p:nvPr/>
        </p:nvPicPr>
        <p:blipFill rotWithShape="1">
          <a:blip r:embed="rId3">
            <a:alphaModFix/>
          </a:blip>
          <a:srcRect t="14192"/>
          <a:stretch/>
        </p:blipFill>
        <p:spPr>
          <a:xfrm>
            <a:off x="6147575" y="1201050"/>
            <a:ext cx="2879025" cy="329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0"/>
          <p:cNvPicPr preferRelativeResize="0"/>
          <p:nvPr/>
        </p:nvPicPr>
        <p:blipFill rotWithShape="1">
          <a:blip r:embed="rId4">
            <a:alphaModFix/>
          </a:blip>
          <a:srcRect l="3669" t="13552" r="7259" b="35051"/>
          <a:stretch/>
        </p:blipFill>
        <p:spPr>
          <a:xfrm>
            <a:off x="3577275" y="1209775"/>
            <a:ext cx="2459151" cy="189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77276" y="3173075"/>
            <a:ext cx="2459151" cy="18443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4B87"/>
                </a:solidFill>
              </a:rPr>
              <a:t>Questions </a:t>
            </a:r>
            <a:endParaRPr b="1">
              <a:solidFill>
                <a:srgbClr val="004B87"/>
              </a:solidFill>
            </a:endParaRPr>
          </a:p>
        </p:txBody>
      </p:sp>
      <p:pic>
        <p:nvPicPr>
          <p:cNvPr id="114" name="Google Shape;11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0615" y="1017725"/>
            <a:ext cx="5080658" cy="3810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248</Words>
  <Application>Microsoft Office PowerPoint</Application>
  <PresentationFormat>On-screen Show (16:9)</PresentationFormat>
  <Paragraphs>36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Arial</vt:lpstr>
      <vt:lpstr>Simple Light</vt:lpstr>
      <vt:lpstr>Child Nutrition Update </vt:lpstr>
      <vt:lpstr>Agenda</vt:lpstr>
      <vt:lpstr>Where We Were </vt:lpstr>
      <vt:lpstr>Where We Are Now - Twice The Students Participating</vt:lpstr>
      <vt:lpstr>Where We Are Now - Operational Growing Pains</vt:lpstr>
      <vt:lpstr>Where We Are Now - Changes Made </vt:lpstr>
      <vt:lpstr>Where We Are Headed - More Than Food, Its Equity &amp; Inclusion </vt:lpstr>
      <vt:lpstr>Where We Are Headed - Research &amp; Engagement  </vt:lpstr>
      <vt:lpstr>Questions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Child Nutrition Update </dc:title>
  <dc:creator>Fischer, Cindy [EC]</dc:creator>
  <cp:lastModifiedBy>Fischer, Cindy [EC]</cp:lastModifiedBy>
  <cp:revision>1</cp:revision>
  <dcterms:modified xsi:type="dcterms:W3CDTF">2021-09-13T21:27:18Z</dcterms:modified>
</cp:coreProperties>
</file>