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Verdana" panose="020B0604030504040204" pitchFamily="34" charset="0"/>
      <p:regular r:id="rId10"/>
      <p:bold r:id="rId11"/>
      <p:italic r:id="rId12"/>
      <p:boldItalic r:id="rId13"/>
    </p:embeddedFont>
    <p:embeddedFont>
      <p:font typeface="Bree Serif" panose="020B0604020202020204"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64eac4d1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64eac4d1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Dyslexia is a specific learning disability that is neurobiological in origin. It is characterized by difficulties with accurate and/or fluent word recognition and by poor spelling and decoding abilities.These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growth of vocabulary and background knowledge.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64eac4d1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64eac4d1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State Dyslexia Guidelines, the majority of people with dyslexia have a core deficit in the phonological processing component of language. The structured literacy approach provides students with explicit and systematic instruction that focuses on phonological awareness, phonological memory, and rapid naming skills.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64eac4d1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64eac4d1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understand dyslexia, it is important to understand how skilled reading develops. </a:t>
            </a:r>
            <a:r>
              <a:rPr lang="en" sz="1050">
                <a:solidFill>
                  <a:srgbClr val="5A5A5A"/>
                </a:solidFill>
                <a:highlight>
                  <a:srgbClr val="FFFFFF"/>
                </a:highlight>
              </a:rPr>
              <a:t>The Reading Rope consists of lower and upper strands. The word-recognition strands (phonological awareness, decoding, and sight recognition of familiar words) work together as the reader becomes accurate, fluent, and increasingly automatic with repetition and practice. Concurrently, the language-comprehension strands (background knowledge, vocabulary, language structures, verbal reasoning, and literacy knowledge) reinforce one another and then weave together with the word-recognition strands to produce a skilled reader.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64eac4d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64eac4d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64eac4d1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64eac4d1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50">
                <a:solidFill>
                  <a:schemeClr val="dk1"/>
                </a:solidFill>
                <a:highlight>
                  <a:srgbClr val="FFFFFF"/>
                </a:highlight>
                <a:latin typeface="Verdana"/>
                <a:ea typeface="Verdana"/>
                <a:cs typeface="Verdana"/>
                <a:sym typeface="Verdana"/>
              </a:rPr>
              <a:t>Structured Literac</a:t>
            </a:r>
            <a:r>
              <a:rPr lang="en" sz="950" i="1">
                <a:solidFill>
                  <a:schemeClr val="dk1"/>
                </a:solidFill>
                <a:highlight>
                  <a:srgbClr val="FFFFFF"/>
                </a:highlight>
                <a:latin typeface="Verdana"/>
                <a:ea typeface="Verdana"/>
                <a:cs typeface="Verdana"/>
                <a:sym typeface="Verdana"/>
              </a:rPr>
              <a:t>y </a:t>
            </a:r>
            <a:r>
              <a:rPr lang="en" sz="950">
                <a:solidFill>
                  <a:schemeClr val="dk1"/>
                </a:solidFill>
                <a:highlight>
                  <a:srgbClr val="FFFFFF"/>
                </a:highlight>
                <a:latin typeface="Verdana"/>
                <a:ea typeface="Verdana"/>
                <a:cs typeface="Verdana"/>
                <a:sym typeface="Verdana"/>
              </a:rPr>
              <a:t>prepares students to decode words in an explicit and systematic manner. This approach not only helps students with dyslexia, but there is substantial evidence that it is effective for </a:t>
            </a:r>
            <a:r>
              <a:rPr lang="en" sz="950" i="1">
                <a:solidFill>
                  <a:schemeClr val="dk1"/>
                </a:solidFill>
                <a:highlight>
                  <a:srgbClr val="FFFFFF"/>
                </a:highlight>
                <a:latin typeface="Verdana"/>
                <a:ea typeface="Verdana"/>
                <a:cs typeface="Verdana"/>
                <a:sym typeface="Verdana"/>
              </a:rPr>
              <a:t>all </a:t>
            </a:r>
            <a:r>
              <a:rPr lang="en" sz="950">
                <a:solidFill>
                  <a:schemeClr val="dk1"/>
                </a:solidFill>
                <a:highlight>
                  <a:srgbClr val="FFFFFF"/>
                </a:highlight>
                <a:latin typeface="Verdana"/>
                <a:ea typeface="Verdana"/>
                <a:cs typeface="Verdana"/>
                <a:sym typeface="Verdana"/>
              </a:rPr>
              <a:t>readers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64eac4d1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64eac4d1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721950" y="412500"/>
            <a:ext cx="3700099" cy="3935126"/>
          </a:xfrm>
          <a:prstGeom prst="rect">
            <a:avLst/>
          </a:prstGeom>
          <a:noFill/>
          <a:ln>
            <a:noFill/>
          </a:ln>
        </p:spPr>
      </p:pic>
      <p:pic>
        <p:nvPicPr>
          <p:cNvPr id="55" name="Google Shape;55;p13"/>
          <p:cNvPicPr preferRelativeResize="0"/>
          <p:nvPr/>
        </p:nvPicPr>
        <p:blipFill>
          <a:blip r:embed="rId3">
            <a:alphaModFix/>
          </a:blip>
          <a:stretch>
            <a:fillRect/>
          </a:stretch>
        </p:blipFill>
        <p:spPr>
          <a:xfrm>
            <a:off x="6525825" y="1093000"/>
            <a:ext cx="2420375" cy="2574124"/>
          </a:xfrm>
          <a:prstGeom prst="rect">
            <a:avLst/>
          </a:prstGeom>
          <a:noFill/>
          <a:ln>
            <a:noFill/>
          </a:ln>
        </p:spPr>
      </p:pic>
      <p:pic>
        <p:nvPicPr>
          <p:cNvPr id="56" name="Google Shape;56;p13"/>
          <p:cNvPicPr preferRelativeResize="0"/>
          <p:nvPr/>
        </p:nvPicPr>
        <p:blipFill>
          <a:blip r:embed="rId3">
            <a:alphaModFix/>
          </a:blip>
          <a:stretch>
            <a:fillRect/>
          </a:stretch>
        </p:blipFill>
        <p:spPr>
          <a:xfrm>
            <a:off x="145775" y="1394550"/>
            <a:ext cx="2472401" cy="2629451"/>
          </a:xfrm>
          <a:prstGeom prst="rect">
            <a:avLst/>
          </a:prstGeom>
          <a:noFill/>
          <a:ln>
            <a:noFill/>
          </a:ln>
        </p:spPr>
      </p:pic>
      <p:sp>
        <p:nvSpPr>
          <p:cNvPr id="57" name="Google Shape;57;p13"/>
          <p:cNvSpPr txBox="1"/>
          <p:nvPr/>
        </p:nvSpPr>
        <p:spPr>
          <a:xfrm rot="-152981">
            <a:off x="3171892" y="1189450"/>
            <a:ext cx="2893064" cy="247746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FF9900"/>
                </a:solidFill>
                <a:latin typeface="Bree Serif"/>
                <a:ea typeface="Bree Serif"/>
                <a:cs typeface="Bree Serif"/>
                <a:sym typeface="Bree Serif"/>
              </a:rPr>
              <a:t>DYSLEXIA</a:t>
            </a:r>
            <a:endParaRPr sz="4800">
              <a:solidFill>
                <a:srgbClr val="FF9900"/>
              </a:solidFill>
              <a:latin typeface="Bree Serif"/>
              <a:ea typeface="Bree Serif"/>
              <a:cs typeface="Bree Serif"/>
              <a:sym typeface="Bree Serif"/>
            </a:endParaRPr>
          </a:p>
          <a:p>
            <a:pPr marL="0" lvl="0" indent="0" algn="ctr" rtl="0">
              <a:spcBef>
                <a:spcPts val="0"/>
              </a:spcBef>
              <a:spcAft>
                <a:spcPts val="0"/>
              </a:spcAft>
              <a:buNone/>
            </a:pPr>
            <a:r>
              <a:rPr lang="en" sz="1900">
                <a:solidFill>
                  <a:srgbClr val="0000FF"/>
                </a:solidFill>
                <a:latin typeface="Bree Serif"/>
                <a:ea typeface="Bree Serif"/>
                <a:cs typeface="Bree Serif"/>
                <a:sym typeface="Bree Serif"/>
              </a:rPr>
              <a:t>San Ramon Valley Unified School District</a:t>
            </a:r>
            <a:endParaRPr sz="1900">
              <a:solidFill>
                <a:srgbClr val="0000FF"/>
              </a:solidFill>
              <a:latin typeface="Bree Serif"/>
              <a:ea typeface="Bree Serif"/>
              <a:cs typeface="Bree Serif"/>
              <a:sym typeface="Bree Serif"/>
            </a:endParaRPr>
          </a:p>
          <a:p>
            <a:pPr marL="0" lvl="0" indent="0" algn="ctr" rtl="0">
              <a:spcBef>
                <a:spcPts val="0"/>
              </a:spcBef>
              <a:spcAft>
                <a:spcPts val="0"/>
              </a:spcAft>
              <a:buNone/>
            </a:pPr>
            <a:endParaRPr sz="1900">
              <a:latin typeface="Bree Serif"/>
              <a:ea typeface="Bree Serif"/>
              <a:cs typeface="Bree Serif"/>
              <a:sym typeface="Bree Serif"/>
            </a:endParaRPr>
          </a:p>
          <a:p>
            <a:pPr marL="0" lvl="0" indent="0" algn="ctr" rtl="0">
              <a:spcBef>
                <a:spcPts val="0"/>
              </a:spcBef>
              <a:spcAft>
                <a:spcPts val="0"/>
              </a:spcAft>
              <a:buNone/>
            </a:pPr>
            <a:r>
              <a:rPr lang="en" sz="1500">
                <a:solidFill>
                  <a:srgbClr val="FF9900"/>
                </a:solidFill>
                <a:latin typeface="Bree Serif"/>
                <a:ea typeface="Bree Serif"/>
                <a:cs typeface="Bree Serif"/>
                <a:sym typeface="Bree Serif"/>
              </a:rPr>
              <a:t>October Resolution</a:t>
            </a:r>
            <a:endParaRPr sz="1500">
              <a:solidFill>
                <a:srgbClr val="FF9900"/>
              </a:solidFill>
              <a:latin typeface="Bree Serif"/>
              <a:ea typeface="Bree Serif"/>
              <a:cs typeface="Bree Serif"/>
              <a:sym typeface="Bree Serif"/>
            </a:endParaRPr>
          </a:p>
          <a:p>
            <a:pPr marL="0" lvl="0" indent="0" algn="ctr" rtl="0">
              <a:spcBef>
                <a:spcPts val="0"/>
              </a:spcBef>
              <a:spcAft>
                <a:spcPts val="0"/>
              </a:spcAft>
              <a:buNone/>
            </a:pPr>
            <a:endParaRPr sz="2500">
              <a:latin typeface="Bree Serif"/>
              <a:ea typeface="Bree Serif"/>
              <a:cs typeface="Bree Serif"/>
              <a:sym typeface="Bree Serif"/>
            </a:endParaRPr>
          </a:p>
        </p:txBody>
      </p:sp>
      <p:pic>
        <p:nvPicPr>
          <p:cNvPr id="58" name="Google Shape;58;p13"/>
          <p:cNvPicPr preferRelativeResize="0"/>
          <p:nvPr/>
        </p:nvPicPr>
        <p:blipFill>
          <a:blip r:embed="rId4">
            <a:alphaModFix/>
          </a:blip>
          <a:stretch>
            <a:fillRect/>
          </a:stretch>
        </p:blipFill>
        <p:spPr>
          <a:xfrm rot="-5564212">
            <a:off x="7015388" y="1253034"/>
            <a:ext cx="1441257" cy="1921676"/>
          </a:xfrm>
          <a:prstGeom prst="rect">
            <a:avLst/>
          </a:prstGeom>
          <a:noFill/>
          <a:ln>
            <a:noFill/>
          </a:ln>
        </p:spPr>
      </p:pic>
      <p:pic>
        <p:nvPicPr>
          <p:cNvPr id="59" name="Google Shape;59;p13"/>
          <p:cNvPicPr preferRelativeResize="0"/>
          <p:nvPr/>
        </p:nvPicPr>
        <p:blipFill>
          <a:blip r:embed="rId5">
            <a:alphaModFix/>
          </a:blip>
          <a:stretch>
            <a:fillRect/>
          </a:stretch>
        </p:blipFill>
        <p:spPr>
          <a:xfrm rot="-270095">
            <a:off x="456725" y="1905701"/>
            <a:ext cx="1898641" cy="1266094"/>
          </a:xfrm>
          <a:prstGeom prst="rect">
            <a:avLst/>
          </a:prstGeom>
          <a:noFill/>
          <a:ln>
            <a:noFill/>
          </a:ln>
        </p:spPr>
      </p:pic>
      <p:sp>
        <p:nvSpPr>
          <p:cNvPr id="60" name="Google Shape;60;p13"/>
          <p:cNvSpPr txBox="1"/>
          <p:nvPr/>
        </p:nvSpPr>
        <p:spPr>
          <a:xfrm rot="-259872">
            <a:off x="427241" y="3243511"/>
            <a:ext cx="2089467" cy="5373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Bree Serif"/>
                <a:ea typeface="Bree Serif"/>
                <a:cs typeface="Bree Serif"/>
                <a:sym typeface="Bree Serif"/>
              </a:rPr>
              <a:t>Teaching Reading is a SuperPower!</a:t>
            </a:r>
            <a:endParaRPr>
              <a:latin typeface="Bree Serif"/>
              <a:ea typeface="Bree Serif"/>
              <a:cs typeface="Bree Serif"/>
              <a:sym typeface="Bree Serif"/>
            </a:endParaRPr>
          </a:p>
        </p:txBody>
      </p:sp>
      <p:sp>
        <p:nvSpPr>
          <p:cNvPr id="61" name="Google Shape;61;p13"/>
          <p:cNvSpPr txBox="1"/>
          <p:nvPr/>
        </p:nvSpPr>
        <p:spPr>
          <a:xfrm rot="-192685">
            <a:off x="6826061" y="2999022"/>
            <a:ext cx="1992128" cy="54925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Bree Serif"/>
                <a:ea typeface="Bree Serif"/>
                <a:cs typeface="Bree Serif"/>
                <a:sym typeface="Bree Serif"/>
              </a:rPr>
              <a:t>Using Letter/Sound Trays</a:t>
            </a:r>
            <a:endParaRPr>
              <a:latin typeface="Bree Serif"/>
              <a:ea typeface="Bree Serif"/>
              <a:cs typeface="Bree Serif"/>
              <a:sym typeface="Bree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184525" y="1135850"/>
            <a:ext cx="3927824" cy="3651649"/>
          </a:xfrm>
          <a:prstGeom prst="rect">
            <a:avLst/>
          </a:prstGeom>
          <a:noFill/>
          <a:ln>
            <a:noFill/>
          </a:ln>
        </p:spPr>
      </p:pic>
      <p:pic>
        <p:nvPicPr>
          <p:cNvPr id="67" name="Google Shape;67;p14"/>
          <p:cNvPicPr preferRelativeResize="0"/>
          <p:nvPr/>
        </p:nvPicPr>
        <p:blipFill>
          <a:blip r:embed="rId3">
            <a:alphaModFix/>
          </a:blip>
          <a:stretch>
            <a:fillRect/>
          </a:stretch>
        </p:blipFill>
        <p:spPr>
          <a:xfrm>
            <a:off x="4762500" y="1135850"/>
            <a:ext cx="3927824" cy="3651649"/>
          </a:xfrm>
          <a:prstGeom prst="rect">
            <a:avLst/>
          </a:prstGeom>
          <a:noFill/>
          <a:ln>
            <a:noFill/>
          </a:ln>
        </p:spPr>
      </p:pic>
      <p:sp>
        <p:nvSpPr>
          <p:cNvPr id="68" name="Google Shape;68;p14"/>
          <p:cNvSpPr txBox="1"/>
          <p:nvPr/>
        </p:nvSpPr>
        <p:spPr>
          <a:xfrm>
            <a:off x="327500" y="269700"/>
            <a:ext cx="8362800" cy="71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Bree Serif"/>
                <a:ea typeface="Bree Serif"/>
                <a:cs typeface="Bree Serif"/>
                <a:sym typeface="Bree Serif"/>
              </a:rPr>
              <a:t>What is Dyslexia?</a:t>
            </a:r>
            <a:endParaRPr sz="3000">
              <a:latin typeface="Bree Serif"/>
              <a:ea typeface="Bree Serif"/>
              <a:cs typeface="Bree Serif"/>
              <a:sym typeface="Bree Serif"/>
            </a:endParaRPr>
          </a:p>
        </p:txBody>
      </p:sp>
      <p:sp>
        <p:nvSpPr>
          <p:cNvPr id="69" name="Google Shape;69;p14"/>
          <p:cNvSpPr txBox="1"/>
          <p:nvPr/>
        </p:nvSpPr>
        <p:spPr>
          <a:xfrm>
            <a:off x="712775" y="1309950"/>
            <a:ext cx="2754900" cy="34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00FF"/>
                </a:solidFill>
                <a:latin typeface="Bree Serif"/>
                <a:ea typeface="Bree Serif"/>
                <a:cs typeface="Bree Serif"/>
                <a:sym typeface="Bree Serif"/>
              </a:rPr>
              <a:t>Research/Facts</a:t>
            </a:r>
            <a:endParaRPr sz="2000">
              <a:solidFill>
                <a:srgbClr val="0000FF"/>
              </a:solidFill>
              <a:latin typeface="Bree Serif"/>
              <a:ea typeface="Bree Serif"/>
              <a:cs typeface="Bree Serif"/>
              <a:sym typeface="Bree Serif"/>
            </a:endParaRPr>
          </a:p>
        </p:txBody>
      </p:sp>
      <p:sp>
        <p:nvSpPr>
          <p:cNvPr id="70" name="Google Shape;70;p14"/>
          <p:cNvSpPr txBox="1"/>
          <p:nvPr/>
        </p:nvSpPr>
        <p:spPr>
          <a:xfrm>
            <a:off x="5348963" y="1375675"/>
            <a:ext cx="2754900" cy="34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00FF"/>
                </a:solidFill>
                <a:latin typeface="Bree Serif"/>
                <a:ea typeface="Bree Serif"/>
                <a:cs typeface="Bree Serif"/>
                <a:sym typeface="Bree Serif"/>
              </a:rPr>
              <a:t>Common Beliefs</a:t>
            </a:r>
            <a:endParaRPr sz="2000">
              <a:solidFill>
                <a:srgbClr val="0000FF"/>
              </a:solidFill>
              <a:latin typeface="Bree Serif"/>
              <a:ea typeface="Bree Serif"/>
              <a:cs typeface="Bree Serif"/>
              <a:sym typeface="Bree Serif"/>
            </a:endParaRPr>
          </a:p>
        </p:txBody>
      </p:sp>
      <p:sp>
        <p:nvSpPr>
          <p:cNvPr id="71" name="Google Shape;71;p14"/>
          <p:cNvSpPr txBox="1"/>
          <p:nvPr/>
        </p:nvSpPr>
        <p:spPr>
          <a:xfrm>
            <a:off x="5153125" y="1897500"/>
            <a:ext cx="3265200" cy="21768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Reversals of b/d p/q</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Text moves on the page</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Reading backwards</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Eye or vision issues</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Boys more than girls</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Need to try harder</a:t>
            </a:r>
            <a:endParaRPr sz="1700">
              <a:latin typeface="Bree Serif"/>
              <a:ea typeface="Bree Serif"/>
              <a:cs typeface="Bree Serif"/>
              <a:sym typeface="Bree Serif"/>
            </a:endParaRPr>
          </a:p>
        </p:txBody>
      </p:sp>
      <p:cxnSp>
        <p:nvCxnSpPr>
          <p:cNvPr id="72" name="Google Shape;72;p14"/>
          <p:cNvCxnSpPr/>
          <p:nvPr/>
        </p:nvCxnSpPr>
        <p:spPr>
          <a:xfrm>
            <a:off x="5056800" y="1242525"/>
            <a:ext cx="3448200" cy="3255600"/>
          </a:xfrm>
          <a:prstGeom prst="straightConnector1">
            <a:avLst/>
          </a:prstGeom>
          <a:noFill/>
          <a:ln w="9525" cap="flat" cmpd="sng">
            <a:solidFill>
              <a:srgbClr val="FF0000"/>
            </a:solidFill>
            <a:prstDash val="solid"/>
            <a:round/>
            <a:headEnd type="none" w="med" len="med"/>
            <a:tailEnd type="none" w="med" len="med"/>
          </a:ln>
        </p:spPr>
      </p:cxnSp>
      <p:cxnSp>
        <p:nvCxnSpPr>
          <p:cNvPr id="73" name="Google Shape;73;p14"/>
          <p:cNvCxnSpPr/>
          <p:nvPr/>
        </p:nvCxnSpPr>
        <p:spPr>
          <a:xfrm flipH="1">
            <a:off x="5056800" y="1252175"/>
            <a:ext cx="3429000" cy="3120900"/>
          </a:xfrm>
          <a:prstGeom prst="straightConnector1">
            <a:avLst/>
          </a:prstGeom>
          <a:noFill/>
          <a:ln w="9525" cap="flat" cmpd="sng">
            <a:solidFill>
              <a:srgbClr val="FF0000"/>
            </a:solidFill>
            <a:prstDash val="solid"/>
            <a:round/>
            <a:headEnd type="none" w="med" len="med"/>
            <a:tailEnd type="none" w="med" len="med"/>
          </a:ln>
        </p:spPr>
      </p:cxnSp>
      <p:sp>
        <p:nvSpPr>
          <p:cNvPr id="74" name="Google Shape;74;p14"/>
          <p:cNvSpPr txBox="1"/>
          <p:nvPr/>
        </p:nvSpPr>
        <p:spPr>
          <a:xfrm>
            <a:off x="577925" y="1695225"/>
            <a:ext cx="3207600" cy="26778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Dyslexia is an auditory issue</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It is genetic</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It varies in intensity</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It can impact speaking fluency (processing, storing, accessing)</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Can have emotional consequences</a:t>
            </a:r>
            <a:endParaRPr sz="1700">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a:off x="3170550" y="3708350"/>
            <a:ext cx="2802900" cy="1194300"/>
          </a:xfrm>
          <a:prstGeom prst="roundRect">
            <a:avLst>
              <a:gd name="adj" fmla="val 16667"/>
            </a:avLst>
          </a:prstGeom>
          <a:solidFill>
            <a:srgbClr val="EA9999"/>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ree Serif"/>
                <a:ea typeface="Bree Serif"/>
                <a:cs typeface="Bree Serif"/>
                <a:sym typeface="Bree Serif"/>
              </a:rPr>
              <a:t>10 to 15 % </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Dyslexia</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Learning to read requires explicit/systematic instruction.</a:t>
            </a:r>
            <a:endParaRPr>
              <a:latin typeface="Bree Serif"/>
              <a:ea typeface="Bree Serif"/>
              <a:cs typeface="Bree Serif"/>
              <a:sym typeface="Bree Serif"/>
            </a:endParaRPr>
          </a:p>
          <a:p>
            <a:pPr marL="0" lvl="0" indent="0" algn="ctr" rtl="0">
              <a:spcBef>
                <a:spcPts val="0"/>
              </a:spcBef>
              <a:spcAft>
                <a:spcPts val="0"/>
              </a:spcAft>
              <a:buNone/>
            </a:pPr>
            <a:endParaRPr>
              <a:latin typeface="Bree Serif"/>
              <a:ea typeface="Bree Serif"/>
              <a:cs typeface="Bree Serif"/>
              <a:sym typeface="Bree Serif"/>
            </a:endParaRPr>
          </a:p>
        </p:txBody>
      </p:sp>
      <p:sp>
        <p:nvSpPr>
          <p:cNvPr id="80" name="Google Shape;80;p15"/>
          <p:cNvSpPr/>
          <p:nvPr/>
        </p:nvSpPr>
        <p:spPr>
          <a:xfrm>
            <a:off x="3170550" y="2670050"/>
            <a:ext cx="2802900" cy="1038300"/>
          </a:xfrm>
          <a:prstGeom prst="roundRect">
            <a:avLst>
              <a:gd name="adj" fmla="val 16667"/>
            </a:avLst>
          </a:prstGeom>
          <a:solidFill>
            <a:srgbClr val="F6B26B"/>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ree Serif"/>
                <a:ea typeface="Bree Serif"/>
                <a:cs typeface="Bree Serif"/>
                <a:sym typeface="Bree Serif"/>
              </a:rPr>
              <a:t>40 to 50%</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Learning to read proficiently requires explicit, systematic instruction.</a:t>
            </a:r>
            <a:endParaRPr>
              <a:latin typeface="Bree Serif"/>
              <a:ea typeface="Bree Serif"/>
              <a:cs typeface="Bree Serif"/>
              <a:sym typeface="Bree Serif"/>
            </a:endParaRPr>
          </a:p>
          <a:p>
            <a:pPr marL="0" lvl="0" indent="0" algn="ctr" rtl="0">
              <a:spcBef>
                <a:spcPts val="0"/>
              </a:spcBef>
              <a:spcAft>
                <a:spcPts val="0"/>
              </a:spcAft>
              <a:buNone/>
            </a:pPr>
            <a:endParaRPr>
              <a:latin typeface="Bree Serif"/>
              <a:ea typeface="Bree Serif"/>
              <a:cs typeface="Bree Serif"/>
              <a:sym typeface="Bree Serif"/>
            </a:endParaRPr>
          </a:p>
        </p:txBody>
      </p:sp>
      <p:sp>
        <p:nvSpPr>
          <p:cNvPr id="81" name="Google Shape;81;p15"/>
          <p:cNvSpPr/>
          <p:nvPr/>
        </p:nvSpPr>
        <p:spPr>
          <a:xfrm>
            <a:off x="3170550" y="1593050"/>
            <a:ext cx="2802900" cy="1077000"/>
          </a:xfrm>
          <a:prstGeom prst="roundRect">
            <a:avLst>
              <a:gd name="adj" fmla="val 16667"/>
            </a:avLst>
          </a:prstGeom>
          <a:solidFill>
            <a:srgbClr val="93C47D"/>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ree Serif"/>
                <a:ea typeface="Bree Serif"/>
                <a:cs typeface="Bree Serif"/>
                <a:sym typeface="Bree Serif"/>
              </a:rPr>
              <a:t>35% </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Learning to read is relatively easy with broad instruction</a:t>
            </a:r>
            <a:endParaRPr>
              <a:latin typeface="Bree Serif"/>
              <a:ea typeface="Bree Serif"/>
              <a:cs typeface="Bree Serif"/>
              <a:sym typeface="Bree Serif"/>
            </a:endParaRPr>
          </a:p>
          <a:p>
            <a:pPr marL="0" lvl="0" indent="0" algn="ctr" rtl="0">
              <a:spcBef>
                <a:spcPts val="0"/>
              </a:spcBef>
              <a:spcAft>
                <a:spcPts val="0"/>
              </a:spcAft>
              <a:buNone/>
            </a:pPr>
            <a:endParaRPr>
              <a:latin typeface="Bree Serif"/>
              <a:ea typeface="Bree Serif"/>
              <a:cs typeface="Bree Serif"/>
              <a:sym typeface="Bree Serif"/>
            </a:endParaRPr>
          </a:p>
        </p:txBody>
      </p:sp>
      <p:sp>
        <p:nvSpPr>
          <p:cNvPr id="82" name="Google Shape;82;p15"/>
          <p:cNvSpPr/>
          <p:nvPr/>
        </p:nvSpPr>
        <p:spPr>
          <a:xfrm>
            <a:off x="3170550" y="966950"/>
            <a:ext cx="2802900" cy="626100"/>
          </a:xfrm>
          <a:prstGeom prst="roundRect">
            <a:avLst>
              <a:gd name="adj" fmla="val 16667"/>
            </a:avLst>
          </a:prstGeom>
          <a:solidFill>
            <a:srgbClr val="6AA84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ree Serif"/>
                <a:ea typeface="Bree Serif"/>
                <a:cs typeface="Bree Serif"/>
                <a:sym typeface="Bree Serif"/>
              </a:rPr>
              <a:t>5%</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Learning to read seems effortless</a:t>
            </a:r>
            <a:endParaRPr>
              <a:latin typeface="Bree Serif"/>
              <a:ea typeface="Bree Serif"/>
              <a:cs typeface="Bree Serif"/>
              <a:sym typeface="Bree Serif"/>
            </a:endParaRPr>
          </a:p>
        </p:txBody>
      </p:sp>
      <p:sp>
        <p:nvSpPr>
          <p:cNvPr id="83" name="Google Shape;83;p15"/>
          <p:cNvSpPr txBox="1"/>
          <p:nvPr/>
        </p:nvSpPr>
        <p:spPr>
          <a:xfrm>
            <a:off x="192650" y="105950"/>
            <a:ext cx="5413200" cy="72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ree Serif"/>
              <a:ea typeface="Bree Serif"/>
              <a:cs typeface="Bree Serif"/>
              <a:sym typeface="Bree Serif"/>
            </a:endParaRPr>
          </a:p>
        </p:txBody>
      </p:sp>
      <p:sp>
        <p:nvSpPr>
          <p:cNvPr id="84" name="Google Shape;84;p15"/>
          <p:cNvSpPr txBox="1"/>
          <p:nvPr/>
        </p:nvSpPr>
        <p:spPr>
          <a:xfrm>
            <a:off x="606825" y="211900"/>
            <a:ext cx="8033100" cy="56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latin typeface="Bree Serif"/>
                <a:ea typeface="Bree Serif"/>
                <a:cs typeface="Bree Serif"/>
                <a:sym typeface="Bree Serif"/>
              </a:rPr>
              <a:t>The Ladder of Reading</a:t>
            </a:r>
            <a:endParaRPr sz="3500">
              <a:latin typeface="Bree Serif"/>
              <a:ea typeface="Bree Serif"/>
              <a:cs typeface="Bree Serif"/>
              <a:sym typeface="Bree Serif"/>
            </a:endParaRPr>
          </a:p>
        </p:txBody>
      </p:sp>
      <p:sp>
        <p:nvSpPr>
          <p:cNvPr id="85" name="Google Shape;85;p15"/>
          <p:cNvSpPr txBox="1"/>
          <p:nvPr/>
        </p:nvSpPr>
        <p:spPr>
          <a:xfrm>
            <a:off x="3178575" y="4902650"/>
            <a:ext cx="2802900" cy="17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www.nancyyoung.ca</a:t>
            </a:r>
            <a:endParaRPr/>
          </a:p>
        </p:txBody>
      </p:sp>
      <p:pic>
        <p:nvPicPr>
          <p:cNvPr id="86" name="Google Shape;86;p15"/>
          <p:cNvPicPr preferRelativeResize="0"/>
          <p:nvPr/>
        </p:nvPicPr>
        <p:blipFill>
          <a:blip r:embed="rId3">
            <a:alphaModFix/>
          </a:blip>
          <a:stretch>
            <a:fillRect/>
          </a:stretch>
        </p:blipFill>
        <p:spPr>
          <a:xfrm>
            <a:off x="1077050" y="1728050"/>
            <a:ext cx="1879975" cy="3348001"/>
          </a:xfrm>
          <a:prstGeom prst="rect">
            <a:avLst/>
          </a:prstGeom>
          <a:noFill/>
          <a:ln>
            <a:noFill/>
          </a:ln>
        </p:spPr>
      </p:pic>
      <p:pic>
        <p:nvPicPr>
          <p:cNvPr id="87" name="Google Shape;87;p15"/>
          <p:cNvPicPr preferRelativeResize="0"/>
          <p:nvPr/>
        </p:nvPicPr>
        <p:blipFill>
          <a:blip r:embed="rId4">
            <a:alphaModFix/>
          </a:blip>
          <a:stretch>
            <a:fillRect/>
          </a:stretch>
        </p:blipFill>
        <p:spPr>
          <a:xfrm>
            <a:off x="134725" y="3395474"/>
            <a:ext cx="2533350" cy="1748025"/>
          </a:xfrm>
          <a:prstGeom prst="rect">
            <a:avLst/>
          </a:prstGeom>
          <a:noFill/>
          <a:ln>
            <a:noFill/>
          </a:ln>
        </p:spPr>
      </p:pic>
      <p:sp>
        <p:nvSpPr>
          <p:cNvPr id="88" name="Google Shape;88;p15"/>
          <p:cNvSpPr/>
          <p:nvPr/>
        </p:nvSpPr>
        <p:spPr>
          <a:xfrm>
            <a:off x="6186975" y="1329225"/>
            <a:ext cx="2693700" cy="11367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Are advantaged by a structured literacy approach</a:t>
            </a:r>
            <a:endParaRPr/>
          </a:p>
        </p:txBody>
      </p:sp>
      <p:sp>
        <p:nvSpPr>
          <p:cNvPr id="89" name="Google Shape;89;p15"/>
          <p:cNvSpPr/>
          <p:nvPr/>
        </p:nvSpPr>
        <p:spPr>
          <a:xfrm>
            <a:off x="6186975" y="3015050"/>
            <a:ext cx="2693700" cy="11367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 A structured literacy approach is essential.</a:t>
            </a:r>
            <a:endParaRPr/>
          </a:p>
        </p:txBody>
      </p:sp>
      <p:sp>
        <p:nvSpPr>
          <p:cNvPr id="90" name="Google Shape;90;p15"/>
          <p:cNvSpPr/>
          <p:nvPr/>
        </p:nvSpPr>
        <p:spPr>
          <a:xfrm>
            <a:off x="5654000" y="3390450"/>
            <a:ext cx="645300" cy="1734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rot="-2133352">
            <a:off x="5716608" y="3601737"/>
            <a:ext cx="659333" cy="173325"/>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5"/>
        <p:cNvGrpSpPr/>
        <p:nvPr/>
      </p:nvGrpSpPr>
      <p:grpSpPr>
        <a:xfrm>
          <a:off x="0" y="0"/>
          <a:ext cx="0" cy="0"/>
          <a:chOff x="0" y="0"/>
          <a:chExt cx="0" cy="0"/>
        </a:xfrm>
      </p:grpSpPr>
      <p:sp>
        <p:nvSpPr>
          <p:cNvPr id="96" name="Google Shape;96;p16"/>
          <p:cNvSpPr txBox="1"/>
          <p:nvPr/>
        </p:nvSpPr>
        <p:spPr>
          <a:xfrm>
            <a:off x="481600" y="211900"/>
            <a:ext cx="8158200" cy="64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00FF"/>
                </a:solidFill>
                <a:latin typeface="Bree Serif"/>
                <a:ea typeface="Bree Serif"/>
                <a:cs typeface="Bree Serif"/>
                <a:sym typeface="Bree Serif"/>
              </a:rPr>
              <a:t>THE MANY STRANDS THAT ARE WOVEN INTO SKILLED READING</a:t>
            </a:r>
            <a:endParaRPr sz="2000">
              <a:solidFill>
                <a:srgbClr val="0000FF"/>
              </a:solidFill>
              <a:latin typeface="Bree Serif"/>
              <a:ea typeface="Bree Serif"/>
              <a:cs typeface="Bree Serif"/>
              <a:sym typeface="Bree Serif"/>
            </a:endParaRPr>
          </a:p>
        </p:txBody>
      </p:sp>
      <p:pic>
        <p:nvPicPr>
          <p:cNvPr id="97" name="Google Shape;97;p16"/>
          <p:cNvPicPr preferRelativeResize="0"/>
          <p:nvPr/>
        </p:nvPicPr>
        <p:blipFill>
          <a:blip r:embed="rId3">
            <a:alphaModFix/>
          </a:blip>
          <a:stretch>
            <a:fillRect/>
          </a:stretch>
        </p:blipFill>
        <p:spPr>
          <a:xfrm>
            <a:off x="1980350" y="857200"/>
            <a:ext cx="5079500" cy="3853997"/>
          </a:xfrm>
          <a:prstGeom prst="rect">
            <a:avLst/>
          </a:prstGeom>
          <a:noFill/>
          <a:ln w="76200" cap="flat" cmpd="sng">
            <a:solidFill>
              <a:srgbClr val="0000F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1"/>
        <p:cNvGrpSpPr/>
        <p:nvPr/>
      </p:nvGrpSpPr>
      <p:grpSpPr>
        <a:xfrm>
          <a:off x="0" y="0"/>
          <a:ext cx="0" cy="0"/>
          <a:chOff x="0" y="0"/>
          <a:chExt cx="0" cy="0"/>
        </a:xfrm>
      </p:grpSpPr>
      <p:sp>
        <p:nvSpPr>
          <p:cNvPr id="102" name="Google Shape;102;p17"/>
          <p:cNvSpPr txBox="1"/>
          <p:nvPr/>
        </p:nvSpPr>
        <p:spPr>
          <a:xfrm>
            <a:off x="443075" y="202275"/>
            <a:ext cx="8447400" cy="53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0000FF"/>
                </a:solidFill>
                <a:latin typeface="Bree Serif"/>
                <a:ea typeface="Bree Serif"/>
                <a:cs typeface="Bree Serif"/>
                <a:sym typeface="Bree Serif"/>
              </a:rPr>
              <a:t>Reading and the Brain</a:t>
            </a:r>
            <a:endParaRPr sz="2500">
              <a:solidFill>
                <a:srgbClr val="0000FF"/>
              </a:solidFill>
              <a:latin typeface="Bree Serif"/>
              <a:ea typeface="Bree Serif"/>
              <a:cs typeface="Bree Serif"/>
              <a:sym typeface="Bree Serif"/>
            </a:endParaRPr>
          </a:p>
        </p:txBody>
      </p:sp>
      <p:pic>
        <p:nvPicPr>
          <p:cNvPr id="103" name="Google Shape;103;p17"/>
          <p:cNvPicPr preferRelativeResize="0"/>
          <p:nvPr/>
        </p:nvPicPr>
        <p:blipFill rotWithShape="1">
          <a:blip r:embed="rId3">
            <a:alphaModFix/>
          </a:blip>
          <a:srcRect l="32135" t="27898" r="33605" b="23052"/>
          <a:stretch/>
        </p:blipFill>
        <p:spPr>
          <a:xfrm>
            <a:off x="3310200" y="818725"/>
            <a:ext cx="2469326" cy="1988661"/>
          </a:xfrm>
          <a:prstGeom prst="rect">
            <a:avLst/>
          </a:prstGeom>
          <a:noFill/>
          <a:ln w="38100" cap="flat" cmpd="sng">
            <a:solidFill>
              <a:srgbClr val="0000FF"/>
            </a:solidFill>
            <a:prstDash val="solid"/>
            <a:round/>
            <a:headEnd type="none" w="sm" len="sm"/>
            <a:tailEnd type="none" w="sm" len="sm"/>
          </a:ln>
        </p:spPr>
      </p:pic>
      <p:sp>
        <p:nvSpPr>
          <p:cNvPr id="104" name="Google Shape;104;p17"/>
          <p:cNvSpPr txBox="1"/>
          <p:nvPr/>
        </p:nvSpPr>
        <p:spPr>
          <a:xfrm>
            <a:off x="346750" y="741675"/>
            <a:ext cx="2610300" cy="2109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ree Serif"/>
                <a:ea typeface="Bree Serif"/>
                <a:cs typeface="Bree Serif"/>
                <a:sym typeface="Bree Serif"/>
              </a:rPr>
              <a:t>The brain on the left is a child who is engaging in pre-reading activities. Looking at letters or performing a foundational task. The left hemisphere of this child’s brain is processing the information.</a:t>
            </a:r>
            <a:endParaRPr>
              <a:latin typeface="Bree Serif"/>
              <a:ea typeface="Bree Serif"/>
              <a:cs typeface="Bree Serif"/>
              <a:sym typeface="Bree Serif"/>
            </a:endParaRPr>
          </a:p>
        </p:txBody>
      </p:sp>
      <p:sp>
        <p:nvSpPr>
          <p:cNvPr id="105" name="Google Shape;105;p17"/>
          <p:cNvSpPr txBox="1"/>
          <p:nvPr/>
        </p:nvSpPr>
        <p:spPr>
          <a:xfrm>
            <a:off x="6186950" y="818725"/>
            <a:ext cx="2610300" cy="20322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ree Serif"/>
                <a:ea typeface="Bree Serif"/>
                <a:cs typeface="Bree Serif"/>
                <a:sym typeface="Bree Serif"/>
              </a:rPr>
              <a:t>The brain on the right represents the brain of a child with Dyslexia. This child is performing the same foundational tasks but the brain is trying to process the information in the right hemisphere. </a:t>
            </a:r>
            <a:endParaRPr>
              <a:latin typeface="Bree Serif"/>
              <a:ea typeface="Bree Serif"/>
              <a:cs typeface="Bree Serif"/>
              <a:sym typeface="Bree Serif"/>
            </a:endParaRPr>
          </a:p>
        </p:txBody>
      </p:sp>
      <p:sp>
        <p:nvSpPr>
          <p:cNvPr id="106" name="Google Shape;106;p17"/>
          <p:cNvSpPr/>
          <p:nvPr/>
        </p:nvSpPr>
        <p:spPr>
          <a:xfrm>
            <a:off x="3310200" y="3419350"/>
            <a:ext cx="2523600" cy="15123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FF"/>
                </a:solidFill>
                <a:latin typeface="Bree Serif"/>
                <a:ea typeface="Bree Serif"/>
                <a:cs typeface="Bree Serif"/>
                <a:sym typeface="Bree Serif"/>
              </a:rPr>
              <a:t>GREAT NEWS! </a:t>
            </a:r>
            <a:endParaRPr>
              <a:solidFill>
                <a:srgbClr val="FF00FF"/>
              </a:solidFill>
              <a:latin typeface="Bree Serif"/>
              <a:ea typeface="Bree Serif"/>
              <a:cs typeface="Bree Serif"/>
              <a:sym typeface="Bree Serif"/>
            </a:endParaRPr>
          </a:p>
          <a:p>
            <a:pPr marL="0" lvl="0" indent="0" algn="ctr" rtl="0">
              <a:spcBef>
                <a:spcPts val="0"/>
              </a:spcBef>
              <a:spcAft>
                <a:spcPts val="0"/>
              </a:spcAft>
              <a:buNone/>
            </a:pPr>
            <a:endParaRPr>
              <a:solidFill>
                <a:srgbClr val="FF00FF"/>
              </a:solidFill>
              <a:latin typeface="Bree Serif"/>
              <a:ea typeface="Bree Serif"/>
              <a:cs typeface="Bree Serif"/>
              <a:sym typeface="Bree Serif"/>
            </a:endParaRPr>
          </a:p>
          <a:p>
            <a:pPr marL="0" lvl="0" indent="0" algn="ctr" rtl="0">
              <a:spcBef>
                <a:spcPts val="0"/>
              </a:spcBef>
              <a:spcAft>
                <a:spcPts val="0"/>
              </a:spcAft>
              <a:buNone/>
            </a:pPr>
            <a:r>
              <a:rPr lang="en">
                <a:solidFill>
                  <a:srgbClr val="FF00FF"/>
                </a:solidFill>
                <a:latin typeface="Bree Serif"/>
                <a:ea typeface="Bree Serif"/>
                <a:cs typeface="Bree Serif"/>
                <a:sym typeface="Bree Serif"/>
              </a:rPr>
              <a:t>THE BRAIN CAN BE REWIRED THROUGH </a:t>
            </a:r>
            <a:r>
              <a:rPr lang="en">
                <a:solidFill>
                  <a:srgbClr val="FF0000"/>
                </a:solidFill>
                <a:latin typeface="Bree Serif"/>
                <a:ea typeface="Bree Serif"/>
                <a:cs typeface="Bree Serif"/>
                <a:sym typeface="Bree Serif"/>
              </a:rPr>
              <a:t>SYSTEMATIC</a:t>
            </a:r>
            <a:r>
              <a:rPr lang="en">
                <a:solidFill>
                  <a:srgbClr val="FF00FF"/>
                </a:solidFill>
                <a:latin typeface="Bree Serif"/>
                <a:ea typeface="Bree Serif"/>
                <a:cs typeface="Bree Serif"/>
                <a:sym typeface="Bree Serif"/>
              </a:rPr>
              <a:t> AND </a:t>
            </a:r>
            <a:r>
              <a:rPr lang="en">
                <a:solidFill>
                  <a:srgbClr val="FF0000"/>
                </a:solidFill>
                <a:latin typeface="Bree Serif"/>
                <a:ea typeface="Bree Serif"/>
                <a:cs typeface="Bree Serif"/>
                <a:sym typeface="Bree Serif"/>
              </a:rPr>
              <a:t>EXPLICIT </a:t>
            </a:r>
            <a:r>
              <a:rPr lang="en">
                <a:solidFill>
                  <a:srgbClr val="FF00FF"/>
                </a:solidFill>
                <a:latin typeface="Bree Serif"/>
                <a:ea typeface="Bree Serif"/>
                <a:cs typeface="Bree Serif"/>
                <a:sym typeface="Bree Serif"/>
              </a:rPr>
              <a:t>INSTRUCTION! </a:t>
            </a:r>
            <a:endParaRPr>
              <a:solidFill>
                <a:srgbClr val="FF00FF"/>
              </a:solidFill>
              <a:latin typeface="Bree Serif"/>
              <a:ea typeface="Bree Serif"/>
              <a:cs typeface="Bree Serif"/>
              <a:sym typeface="Bree Serif"/>
            </a:endParaRPr>
          </a:p>
        </p:txBody>
      </p:sp>
      <p:pic>
        <p:nvPicPr>
          <p:cNvPr id="107" name="Google Shape;107;p17"/>
          <p:cNvPicPr preferRelativeResize="0"/>
          <p:nvPr/>
        </p:nvPicPr>
        <p:blipFill>
          <a:blip r:embed="rId4">
            <a:alphaModFix/>
          </a:blip>
          <a:stretch>
            <a:fillRect/>
          </a:stretch>
        </p:blipFill>
        <p:spPr>
          <a:xfrm rot="-4861150">
            <a:off x="6488638" y="3238112"/>
            <a:ext cx="1844750" cy="1378925"/>
          </a:xfrm>
          <a:prstGeom prst="rect">
            <a:avLst/>
          </a:prstGeom>
          <a:noFill/>
          <a:ln>
            <a:noFill/>
          </a:ln>
        </p:spPr>
      </p:pic>
      <p:pic>
        <p:nvPicPr>
          <p:cNvPr id="108" name="Google Shape;108;p17"/>
          <p:cNvPicPr preferRelativeResize="0"/>
          <p:nvPr/>
        </p:nvPicPr>
        <p:blipFill>
          <a:blip r:embed="rId5">
            <a:alphaModFix/>
          </a:blip>
          <a:stretch>
            <a:fillRect/>
          </a:stretch>
        </p:blipFill>
        <p:spPr>
          <a:xfrm rot="-6033198">
            <a:off x="936725" y="2911475"/>
            <a:ext cx="1337644" cy="2032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8"/>
          <p:cNvPicPr preferRelativeResize="0"/>
          <p:nvPr/>
        </p:nvPicPr>
        <p:blipFill>
          <a:blip r:embed="rId3">
            <a:alphaModFix/>
          </a:blip>
          <a:stretch>
            <a:fillRect/>
          </a:stretch>
        </p:blipFill>
        <p:spPr>
          <a:xfrm>
            <a:off x="866850" y="837250"/>
            <a:ext cx="7570775" cy="4192375"/>
          </a:xfrm>
          <a:prstGeom prst="rect">
            <a:avLst/>
          </a:prstGeom>
          <a:noFill/>
          <a:ln>
            <a:noFill/>
          </a:ln>
        </p:spPr>
      </p:pic>
      <p:sp>
        <p:nvSpPr>
          <p:cNvPr id="114" name="Google Shape;114;p18"/>
          <p:cNvSpPr txBox="1"/>
          <p:nvPr/>
        </p:nvSpPr>
        <p:spPr>
          <a:xfrm>
            <a:off x="597175" y="202275"/>
            <a:ext cx="8100600" cy="63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Bree Serif"/>
                <a:ea typeface="Bree Serif"/>
                <a:cs typeface="Bree Serif"/>
                <a:sym typeface="Bree Serif"/>
              </a:rPr>
              <a:t>Structured Literacy Instruction </a:t>
            </a:r>
            <a:endParaRPr sz="1800">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The Key to Developing Readers K-12</a:t>
            </a:r>
            <a:endParaRPr>
              <a:latin typeface="Bree Serif"/>
              <a:ea typeface="Bree Serif"/>
              <a:cs typeface="Bree Serif"/>
              <a:sym typeface="Bree Serif"/>
            </a:endParaRPr>
          </a:p>
        </p:txBody>
      </p:sp>
      <p:sp>
        <p:nvSpPr>
          <p:cNvPr id="115" name="Google Shape;115;p18"/>
          <p:cNvSpPr txBox="1"/>
          <p:nvPr/>
        </p:nvSpPr>
        <p:spPr>
          <a:xfrm>
            <a:off x="1223275" y="1011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Phonology	</a:t>
            </a:r>
            <a:endParaRPr sz="1500">
              <a:latin typeface="Bree Serif"/>
              <a:ea typeface="Bree Serif"/>
              <a:cs typeface="Bree Serif"/>
              <a:sym typeface="Bree Serif"/>
            </a:endParaRPr>
          </a:p>
        </p:txBody>
      </p:sp>
      <p:sp>
        <p:nvSpPr>
          <p:cNvPr id="116" name="Google Shape;116;p18"/>
          <p:cNvSpPr txBox="1"/>
          <p:nvPr/>
        </p:nvSpPr>
        <p:spPr>
          <a:xfrm>
            <a:off x="3714750" y="1011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Sound/Symbol Association</a:t>
            </a:r>
            <a:endParaRPr sz="1500">
              <a:latin typeface="Bree Serif"/>
              <a:ea typeface="Bree Serif"/>
              <a:cs typeface="Bree Serif"/>
              <a:sym typeface="Bree Serif"/>
            </a:endParaRPr>
          </a:p>
        </p:txBody>
      </p:sp>
      <p:sp>
        <p:nvSpPr>
          <p:cNvPr id="117" name="Google Shape;117;p18"/>
          <p:cNvSpPr txBox="1"/>
          <p:nvPr/>
        </p:nvSpPr>
        <p:spPr>
          <a:xfrm>
            <a:off x="6392250" y="1011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Syllable Instruction</a:t>
            </a:r>
            <a:endParaRPr sz="1500">
              <a:latin typeface="Bree Serif"/>
              <a:ea typeface="Bree Serif"/>
              <a:cs typeface="Bree Serif"/>
              <a:sym typeface="Bree Serif"/>
            </a:endParaRPr>
          </a:p>
        </p:txBody>
      </p:sp>
      <p:sp>
        <p:nvSpPr>
          <p:cNvPr id="118" name="Google Shape;118;p18"/>
          <p:cNvSpPr txBox="1"/>
          <p:nvPr/>
        </p:nvSpPr>
        <p:spPr>
          <a:xfrm>
            <a:off x="6491963" y="2490338"/>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Semantics</a:t>
            </a:r>
            <a:endParaRPr sz="1500">
              <a:latin typeface="Bree Serif"/>
              <a:ea typeface="Bree Serif"/>
              <a:cs typeface="Bree Serif"/>
              <a:sym typeface="Bree Serif"/>
            </a:endParaRPr>
          </a:p>
        </p:txBody>
      </p:sp>
      <p:sp>
        <p:nvSpPr>
          <p:cNvPr id="119" name="Google Shape;119;p18"/>
          <p:cNvSpPr txBox="1"/>
          <p:nvPr/>
        </p:nvSpPr>
        <p:spPr>
          <a:xfrm>
            <a:off x="6334438" y="3969338"/>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Diagnostic Teaching</a:t>
            </a:r>
            <a:endParaRPr sz="1500">
              <a:latin typeface="Bree Serif"/>
              <a:ea typeface="Bree Serif"/>
              <a:cs typeface="Bree Serif"/>
              <a:sym typeface="Bree Serif"/>
            </a:endParaRPr>
          </a:p>
        </p:txBody>
      </p:sp>
      <p:sp>
        <p:nvSpPr>
          <p:cNvPr id="120" name="Google Shape;120;p18"/>
          <p:cNvSpPr txBox="1"/>
          <p:nvPr/>
        </p:nvSpPr>
        <p:spPr>
          <a:xfrm>
            <a:off x="3790213" y="3969338"/>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Explicit Instruction</a:t>
            </a:r>
            <a:endParaRPr sz="1500">
              <a:latin typeface="Bree Serif"/>
              <a:ea typeface="Bree Serif"/>
              <a:cs typeface="Bree Serif"/>
              <a:sym typeface="Bree Serif"/>
            </a:endParaRPr>
          </a:p>
        </p:txBody>
      </p:sp>
      <p:sp>
        <p:nvSpPr>
          <p:cNvPr id="121" name="Google Shape;121;p18"/>
          <p:cNvSpPr txBox="1"/>
          <p:nvPr/>
        </p:nvSpPr>
        <p:spPr>
          <a:xfrm>
            <a:off x="965863" y="3969338"/>
            <a:ext cx="1714500" cy="886200"/>
          </a:xfrm>
          <a:prstGeom prst="rect">
            <a:avLst/>
          </a:prstGeom>
          <a:noFill/>
          <a:ln>
            <a:noFill/>
          </a:ln>
        </p:spPr>
        <p:txBody>
          <a:bodyPr spcFirstLastPara="1" wrap="square" lIns="91425" tIns="91425" rIns="91425" bIns="91425" anchor="ctr" anchorCtr="0">
            <a:noAutofit/>
          </a:bodyPr>
          <a:lstStyle/>
          <a:p>
            <a:pPr marL="457200" lvl="0" indent="0" algn="ctr" rtl="0">
              <a:spcBef>
                <a:spcPts val="0"/>
              </a:spcBef>
              <a:spcAft>
                <a:spcPts val="0"/>
              </a:spcAft>
              <a:buNone/>
            </a:pPr>
            <a:r>
              <a:rPr lang="en" sz="1500">
                <a:latin typeface="Bree Serif"/>
                <a:ea typeface="Bree Serif"/>
                <a:cs typeface="Bree Serif"/>
                <a:sym typeface="Bree Serif"/>
              </a:rPr>
              <a:t>Systematic and Cumulative Instruction</a:t>
            </a:r>
            <a:endParaRPr sz="1500">
              <a:latin typeface="Bree Serif"/>
              <a:ea typeface="Bree Serif"/>
              <a:cs typeface="Bree Serif"/>
              <a:sym typeface="Bree Serif"/>
            </a:endParaRPr>
          </a:p>
        </p:txBody>
      </p:sp>
      <p:sp>
        <p:nvSpPr>
          <p:cNvPr id="122" name="Google Shape;122;p18"/>
          <p:cNvSpPr txBox="1"/>
          <p:nvPr/>
        </p:nvSpPr>
        <p:spPr>
          <a:xfrm>
            <a:off x="1165575" y="2490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Morphology</a:t>
            </a:r>
            <a:endParaRPr sz="1500">
              <a:latin typeface="Bree Serif"/>
              <a:ea typeface="Bree Serif"/>
              <a:cs typeface="Bree Serif"/>
              <a:sym typeface="Bree Serif"/>
            </a:endParaRPr>
          </a:p>
        </p:txBody>
      </p:sp>
      <p:sp>
        <p:nvSpPr>
          <p:cNvPr id="123" name="Google Shape;123;p18"/>
          <p:cNvSpPr txBox="1"/>
          <p:nvPr/>
        </p:nvSpPr>
        <p:spPr>
          <a:xfrm>
            <a:off x="3828775" y="2490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Syntax</a:t>
            </a:r>
            <a:endParaRPr sz="1500">
              <a:latin typeface="Bree Serif"/>
              <a:ea typeface="Bree Serif"/>
              <a:cs typeface="Bree Serif"/>
              <a:sym typeface="Bree Serif"/>
            </a:endParaRPr>
          </a:p>
        </p:txBody>
      </p:sp>
      <p:sp>
        <p:nvSpPr>
          <p:cNvPr id="124" name="Google Shape;124;p18"/>
          <p:cNvSpPr/>
          <p:nvPr/>
        </p:nvSpPr>
        <p:spPr>
          <a:xfrm>
            <a:off x="3091875" y="1444800"/>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5670000" y="1444800"/>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3113675" y="2816025"/>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3113675" y="4335350"/>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a:off x="5670000" y="2816025"/>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5678838" y="4335350"/>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p:nvPr/>
        </p:nvSpPr>
        <p:spPr>
          <a:xfrm>
            <a:off x="539400" y="221525"/>
            <a:ext cx="8360700" cy="70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0000FF"/>
                </a:solidFill>
                <a:latin typeface="Bree Serif"/>
                <a:ea typeface="Bree Serif"/>
                <a:cs typeface="Bree Serif"/>
                <a:sym typeface="Bree Serif"/>
              </a:rPr>
              <a:t>Next Steps?</a:t>
            </a:r>
            <a:endParaRPr sz="2500">
              <a:solidFill>
                <a:srgbClr val="0000FF"/>
              </a:solidFill>
              <a:latin typeface="Bree Serif"/>
              <a:ea typeface="Bree Serif"/>
              <a:cs typeface="Bree Serif"/>
              <a:sym typeface="Bree Serif"/>
            </a:endParaRPr>
          </a:p>
        </p:txBody>
      </p:sp>
      <p:pic>
        <p:nvPicPr>
          <p:cNvPr id="135" name="Google Shape;135;p19"/>
          <p:cNvPicPr preferRelativeResize="0"/>
          <p:nvPr/>
        </p:nvPicPr>
        <p:blipFill>
          <a:blip r:embed="rId3">
            <a:alphaModFix/>
          </a:blip>
          <a:stretch>
            <a:fillRect/>
          </a:stretch>
        </p:blipFill>
        <p:spPr>
          <a:xfrm>
            <a:off x="130788" y="1068550"/>
            <a:ext cx="8882426" cy="3913976"/>
          </a:xfrm>
          <a:prstGeom prst="rect">
            <a:avLst/>
          </a:prstGeom>
          <a:noFill/>
          <a:ln>
            <a:noFill/>
          </a:ln>
        </p:spPr>
      </p:pic>
      <p:sp>
        <p:nvSpPr>
          <p:cNvPr id="136" name="Google Shape;136;p19"/>
          <p:cNvSpPr txBox="1"/>
          <p:nvPr/>
        </p:nvSpPr>
        <p:spPr>
          <a:xfrm rot="290689">
            <a:off x="1647045" y="1454649"/>
            <a:ext cx="1793809" cy="13196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9"/>
          <p:cNvSpPr txBox="1"/>
          <p:nvPr/>
        </p:nvSpPr>
        <p:spPr>
          <a:xfrm rot="219207">
            <a:off x="3764433" y="3234920"/>
            <a:ext cx="1793745" cy="13196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9"/>
          <p:cNvSpPr txBox="1"/>
          <p:nvPr/>
        </p:nvSpPr>
        <p:spPr>
          <a:xfrm rot="219207">
            <a:off x="3764433" y="3234920"/>
            <a:ext cx="1793745" cy="13196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9"/>
          <p:cNvSpPr txBox="1"/>
          <p:nvPr/>
        </p:nvSpPr>
        <p:spPr>
          <a:xfrm rot="219207">
            <a:off x="4687383" y="1454620"/>
            <a:ext cx="1793745" cy="13196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9"/>
          <p:cNvSpPr txBox="1"/>
          <p:nvPr/>
        </p:nvSpPr>
        <p:spPr>
          <a:xfrm>
            <a:off x="1594600" y="1468325"/>
            <a:ext cx="1940700" cy="11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 Structured Literacy Curriculum Pilot</a:t>
            </a:r>
            <a:endParaRPr sz="1700">
              <a:latin typeface="Bree Serif"/>
              <a:ea typeface="Bree Serif"/>
              <a:cs typeface="Bree Serif"/>
              <a:sym typeface="Bree Serif"/>
            </a:endParaRPr>
          </a:p>
          <a:p>
            <a:pPr marL="0" lvl="0" indent="0" algn="ctr" rtl="0">
              <a:spcBef>
                <a:spcPts val="0"/>
              </a:spcBef>
              <a:spcAft>
                <a:spcPts val="0"/>
              </a:spcAft>
              <a:buNone/>
            </a:pPr>
            <a:endParaRPr sz="1500">
              <a:latin typeface="Bree Serif"/>
              <a:ea typeface="Bree Serif"/>
              <a:cs typeface="Bree Serif"/>
              <a:sym typeface="Bree Serif"/>
            </a:endParaRPr>
          </a:p>
        </p:txBody>
      </p:sp>
      <p:sp>
        <p:nvSpPr>
          <p:cNvPr id="141" name="Google Shape;141;p19"/>
          <p:cNvSpPr txBox="1"/>
          <p:nvPr/>
        </p:nvSpPr>
        <p:spPr>
          <a:xfrm rot="-673906">
            <a:off x="4739904" y="1576873"/>
            <a:ext cx="1940669" cy="114204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District Literacy Study Team</a:t>
            </a:r>
            <a:endParaRPr sz="1700">
              <a:latin typeface="Bree Serif"/>
              <a:ea typeface="Bree Serif"/>
              <a:cs typeface="Bree Serif"/>
              <a:sym typeface="Bree Serif"/>
            </a:endParaRPr>
          </a:p>
        </p:txBody>
      </p:sp>
      <p:sp>
        <p:nvSpPr>
          <p:cNvPr id="142" name="Google Shape;142;p19"/>
          <p:cNvSpPr txBox="1"/>
          <p:nvPr/>
        </p:nvSpPr>
        <p:spPr>
          <a:xfrm rot="122250">
            <a:off x="3690894" y="3323780"/>
            <a:ext cx="1940727" cy="114192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CORE Training and Professional Learning </a:t>
            </a:r>
            <a:endParaRPr sz="1700">
              <a:latin typeface="Bree Serif"/>
              <a:ea typeface="Bree Serif"/>
              <a:cs typeface="Bree Serif"/>
              <a:sym typeface="Bree Serif"/>
            </a:endParaRPr>
          </a:p>
        </p:txBody>
      </p:sp>
      <p:sp>
        <p:nvSpPr>
          <p:cNvPr id="143" name="Google Shape;143;p19"/>
          <p:cNvSpPr txBox="1"/>
          <p:nvPr/>
        </p:nvSpPr>
        <p:spPr>
          <a:xfrm rot="-910506">
            <a:off x="6290844" y="2790957"/>
            <a:ext cx="2053712" cy="1141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Education!</a:t>
            </a:r>
            <a:endParaRPr sz="1700">
              <a:latin typeface="Bree Serif"/>
              <a:ea typeface="Bree Serif"/>
              <a:cs typeface="Bree Serif"/>
              <a:sym typeface="Bree Serif"/>
            </a:endParaRPr>
          </a:p>
          <a:p>
            <a:pPr marL="0" lvl="0" indent="0" algn="ctr" rtl="0">
              <a:spcBef>
                <a:spcPts val="0"/>
              </a:spcBef>
              <a:spcAft>
                <a:spcPts val="0"/>
              </a:spcAft>
              <a:buNone/>
            </a:pPr>
            <a:r>
              <a:rPr lang="en" sz="1700">
                <a:latin typeface="Bree Serif"/>
                <a:ea typeface="Bree Serif"/>
                <a:cs typeface="Bree Serif"/>
                <a:sym typeface="Bree Serif"/>
              </a:rPr>
              <a:t>Teaching the Why!</a:t>
            </a:r>
            <a:endParaRPr sz="1700">
              <a:latin typeface="Bree Serif"/>
              <a:ea typeface="Bree Serif"/>
              <a:cs typeface="Bree Serif"/>
              <a:sym typeface="Bree Serif"/>
            </a:endParaRPr>
          </a:p>
          <a:p>
            <a:pPr marL="0" lvl="0" indent="0" algn="ctr" rtl="0">
              <a:spcBef>
                <a:spcPts val="0"/>
              </a:spcBef>
              <a:spcAft>
                <a:spcPts val="0"/>
              </a:spcAft>
              <a:buNone/>
            </a:pPr>
            <a:r>
              <a:rPr lang="en" sz="1700">
                <a:latin typeface="Bree Serif"/>
                <a:ea typeface="Bree Serif"/>
                <a:cs typeface="Bree Serif"/>
                <a:sym typeface="Bree Serif"/>
              </a:rPr>
              <a:t>The Science of Reading P.L.</a:t>
            </a:r>
            <a:endParaRPr sz="1700">
              <a:latin typeface="Bree Serif"/>
              <a:ea typeface="Bree Serif"/>
              <a:cs typeface="Bree Serif"/>
              <a:sym typeface="Bree Serif"/>
            </a:endParaRPr>
          </a:p>
        </p:txBody>
      </p:sp>
      <p:sp>
        <p:nvSpPr>
          <p:cNvPr id="144" name="Google Shape;144;p19"/>
          <p:cNvSpPr txBox="1"/>
          <p:nvPr/>
        </p:nvSpPr>
        <p:spPr>
          <a:xfrm rot="-850424">
            <a:off x="751952" y="3203624"/>
            <a:ext cx="1940679" cy="114198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Ongoing Structured Literacy </a:t>
            </a:r>
            <a:endParaRPr sz="1700">
              <a:latin typeface="Bree Serif"/>
              <a:ea typeface="Bree Serif"/>
              <a:cs typeface="Bree Serif"/>
              <a:sym typeface="Bree Serif"/>
            </a:endParaRPr>
          </a:p>
          <a:p>
            <a:pPr marL="0" lvl="0" indent="0" algn="ctr" rtl="0">
              <a:spcBef>
                <a:spcPts val="0"/>
              </a:spcBef>
              <a:spcAft>
                <a:spcPts val="0"/>
              </a:spcAft>
              <a:buNone/>
            </a:pPr>
            <a:r>
              <a:rPr lang="en" sz="1700">
                <a:latin typeface="Bree Serif"/>
                <a:ea typeface="Bree Serif"/>
                <a:cs typeface="Bree Serif"/>
                <a:sym typeface="Bree Serif"/>
              </a:rPr>
              <a:t>Training</a:t>
            </a:r>
            <a:endParaRPr sz="1700">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On-screen Show (16:9)</PresentationFormat>
  <Paragraphs>64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Verdana</vt:lpstr>
      <vt:lpstr>Bree Serif</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Fischer, Cindy [EC]</dc:creator>
  <cp:lastModifiedBy>Fischer, Cindy [EC]</cp:lastModifiedBy>
  <cp:revision>1</cp:revision>
  <dcterms:modified xsi:type="dcterms:W3CDTF">2021-09-15T02:53:54Z</dcterms:modified>
</cp:coreProperties>
</file>