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12192000"/>
  <p:embeddedFontLst>
    <p:embeddedFont>
      <p:font typeface="Montserrat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8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680998"/>
            <a:ext cx="12188952" cy="14657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7277"/>
              </a:lnSpc>
              <a:spcAft>
                <a:spcPts val="600"/>
              </a:spcAft>
              <a:buNone/>
            </a:pPr>
            <a:r>
              <a:rPr lang="en-US" sz="58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Expanded Learning</a:t>
            </a:r>
            <a:br>
              <a:rPr lang="en-US" sz="58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58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Opportunities - Program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20472" y="5182237"/>
            <a:ext cx="952262" cy="9522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226" y="447563"/>
            <a:ext cx="11998500" cy="315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64"/>
              </a:lnSpc>
              <a:spcAft>
                <a:spcPts val="600"/>
              </a:spcAft>
              <a:buNone/>
            </a:pPr>
            <a:r>
              <a:rPr lang="en-US" sz="32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Expanded Learning Opportunities - Program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5226" y="1019872"/>
            <a:ext cx="11998500" cy="161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00"/>
              </a:lnSpc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Overview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952262" y="1942198"/>
            <a:ext cx="133316" cy="133316"/>
          </a:xfrm>
          <a:prstGeom prst="ellipse">
            <a:avLst/>
          </a:prstGeom>
          <a:solidFill>
            <a:srgbClr val="62A8BB"/>
          </a:solidFill>
        </p:spPr>
      </p:sp>
      <p:sp>
        <p:nvSpPr>
          <p:cNvPr id="5" name="Object 4"/>
          <p:cNvSpPr/>
          <p:nvPr/>
        </p:nvSpPr>
        <p:spPr>
          <a:xfrm>
            <a:off x="1228418" y="1887002"/>
            <a:ext cx="5056511" cy="5511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Required by the State of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California under current statute.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228418" y="2647669"/>
            <a:ext cx="5056511" cy="113128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310"/>
              </a:lnSpc>
              <a:spcAft>
                <a:spcPts val="600"/>
              </a:spcAft>
              <a:buSzPct val="100000"/>
              <a:buChar char="•"/>
            </a:pPr>
            <a:r>
              <a:rPr lang="en-US" sz="17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Financial allotment provided in January, 2022.</a:t>
            </a:r>
          </a:p>
          <a:p>
            <a:pPr marL="242900" indent="-242900" algn="l">
              <a:lnSpc>
                <a:spcPts val="2310"/>
              </a:lnSpc>
              <a:spcAft>
                <a:spcPts val="600"/>
              </a:spcAft>
              <a:buSzPct val="100000"/>
              <a:buChar char="•"/>
            </a:pPr>
            <a:r>
              <a:rPr lang="en-US" sz="17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Must begin program by June, 2022 and spend funds by June, 2023.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952262" y="4281637"/>
            <a:ext cx="133316" cy="133316"/>
          </a:xfrm>
          <a:prstGeom prst="ellipse">
            <a:avLst/>
          </a:prstGeom>
          <a:solidFill>
            <a:srgbClr val="62A8BB"/>
          </a:solidFill>
        </p:spPr>
      </p:sp>
      <p:sp>
        <p:nvSpPr>
          <p:cNvPr id="8" name="Object 7"/>
          <p:cNvSpPr/>
          <p:nvPr/>
        </p:nvSpPr>
        <p:spPr>
          <a:xfrm>
            <a:off x="1228418" y="4226519"/>
            <a:ext cx="5056511" cy="189500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spcAft>
                <a:spcPts val="600"/>
              </a:spcAft>
              <a:buNone/>
            </a:pPr>
            <a:r>
              <a:rPr lang="en-US" sz="2100" b="1" dirty="0">
                <a:solidFill>
                  <a:srgbClr val="62A8B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Intent of Program:</a:t>
            </a: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That all LEAs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offer all unduplicated pupils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access to comprehensive before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and/or after school and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summer/intersessional expanded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learning opportunities.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6284928" y="1942198"/>
            <a:ext cx="133316" cy="133316"/>
          </a:xfrm>
          <a:prstGeom prst="ellipse">
            <a:avLst/>
          </a:prstGeom>
          <a:solidFill>
            <a:srgbClr val="62A8BB"/>
          </a:solidFill>
        </p:spPr>
      </p:sp>
      <p:sp>
        <p:nvSpPr>
          <p:cNvPr id="10" name="Object 9"/>
          <p:cNvSpPr/>
          <p:nvPr/>
        </p:nvSpPr>
        <p:spPr>
          <a:xfrm>
            <a:off x="6561084" y="1887002"/>
            <a:ext cx="5056511" cy="8871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Focus on the academic, social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emotional, and physical needs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 interests of our students.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284928" y="3276852"/>
            <a:ext cx="133316" cy="133317"/>
          </a:xfrm>
          <a:prstGeom prst="ellipse">
            <a:avLst/>
          </a:prstGeom>
          <a:solidFill>
            <a:srgbClr val="62A8BB"/>
          </a:solidFill>
        </p:spPr>
      </p:sp>
      <p:sp>
        <p:nvSpPr>
          <p:cNvPr id="12" name="Object 11"/>
          <p:cNvSpPr/>
          <p:nvPr/>
        </p:nvSpPr>
        <p:spPr>
          <a:xfrm>
            <a:off x="6561084" y="3221692"/>
            <a:ext cx="5056511" cy="5511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Pupil-centered, results-driven,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 include community partners.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226" y="447563"/>
            <a:ext cx="11998500" cy="315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64"/>
              </a:lnSpc>
              <a:spcAft>
                <a:spcPts val="600"/>
              </a:spcAft>
              <a:buNone/>
            </a:pPr>
            <a:r>
              <a:rPr lang="en-US" sz="32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Expanded Learning Opportunities - Program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5226" y="1019872"/>
            <a:ext cx="11998500" cy="161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00"/>
              </a:lnSpc>
              <a:spcAft>
                <a:spcPts val="600"/>
              </a:spcAft>
              <a:buNone/>
            </a:pPr>
            <a:r>
              <a:rPr lang="en-US" sz="150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Requirements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952262" y="2632886"/>
            <a:ext cx="133316" cy="133316"/>
          </a:xfrm>
          <a:prstGeom prst="ellipse">
            <a:avLst/>
          </a:prstGeom>
          <a:solidFill>
            <a:srgbClr val="62A8BB"/>
          </a:solidFill>
        </p:spPr>
      </p:sp>
      <p:sp>
        <p:nvSpPr>
          <p:cNvPr id="5" name="Object 4"/>
          <p:cNvSpPr/>
          <p:nvPr/>
        </p:nvSpPr>
        <p:spPr>
          <a:xfrm>
            <a:off x="1228418" y="2577735"/>
            <a:ext cx="5056511" cy="8871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Enrollment of at least 50% of our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unduplicated pupils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(approximately 750 students):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228418" y="3674360"/>
            <a:ext cx="5056511" cy="15769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310"/>
              </a:lnSpc>
              <a:spcAft>
                <a:spcPts val="600"/>
              </a:spcAft>
              <a:buSzPct val="100000"/>
              <a:buChar char="•"/>
            </a:pPr>
            <a:r>
              <a:rPr lang="en-US" sz="17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Foster Youth</a:t>
            </a:r>
          </a:p>
          <a:p>
            <a:pPr marL="242900" indent="-242900" algn="l">
              <a:lnSpc>
                <a:spcPts val="2310"/>
              </a:lnSpc>
              <a:spcAft>
                <a:spcPts val="600"/>
              </a:spcAft>
              <a:buSzPct val="100000"/>
              <a:buChar char="•"/>
            </a:pPr>
            <a:r>
              <a:rPr lang="en-US" sz="17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Homeless Youth</a:t>
            </a:r>
          </a:p>
          <a:p>
            <a:pPr marL="242900" indent="-242900" algn="l">
              <a:lnSpc>
                <a:spcPts val="2310"/>
              </a:lnSpc>
              <a:spcAft>
                <a:spcPts val="600"/>
              </a:spcAft>
              <a:buSzPct val="100000"/>
              <a:buChar char="•"/>
            </a:pPr>
            <a:r>
              <a:rPr lang="en-US" sz="17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English Language Learners</a:t>
            </a:r>
          </a:p>
          <a:p>
            <a:pPr marL="242900" indent="-242900" algn="l">
              <a:lnSpc>
                <a:spcPts val="2310"/>
              </a:lnSpc>
              <a:spcAft>
                <a:spcPts val="600"/>
              </a:spcAft>
              <a:buSzPct val="100000"/>
              <a:buChar char="•"/>
            </a:pPr>
            <a:r>
              <a:rPr lang="en-US" sz="17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Students in the Free and Reduced Lunch Program.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6284928" y="2632886"/>
            <a:ext cx="133316" cy="133316"/>
          </a:xfrm>
          <a:prstGeom prst="ellipse">
            <a:avLst/>
          </a:prstGeom>
          <a:solidFill>
            <a:srgbClr val="62A8BB"/>
          </a:solidFill>
        </p:spPr>
      </p:sp>
      <p:sp>
        <p:nvSpPr>
          <p:cNvPr id="8" name="Object 7"/>
          <p:cNvSpPr/>
          <p:nvPr/>
        </p:nvSpPr>
        <p:spPr>
          <a:xfrm>
            <a:off x="6561084" y="2577735"/>
            <a:ext cx="5056511" cy="5511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Nine hour day including time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spent in school.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6284928" y="3631570"/>
            <a:ext cx="133316" cy="133316"/>
          </a:xfrm>
          <a:prstGeom prst="ellipse">
            <a:avLst/>
          </a:prstGeom>
          <a:solidFill>
            <a:srgbClr val="62A8BB"/>
          </a:solidFill>
        </p:spPr>
      </p:sp>
      <p:sp>
        <p:nvSpPr>
          <p:cNvPr id="10" name="Object 9"/>
          <p:cNvSpPr/>
          <p:nvPr/>
        </p:nvSpPr>
        <p:spPr>
          <a:xfrm>
            <a:off x="6561084" y="3576467"/>
            <a:ext cx="5056511" cy="12230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Must take place over at least 180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days during school year and 30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days during intersession or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summer school.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226" y="447563"/>
            <a:ext cx="11998500" cy="315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64"/>
              </a:lnSpc>
              <a:spcAft>
                <a:spcPts val="600"/>
              </a:spcAft>
              <a:buNone/>
            </a:pPr>
            <a:r>
              <a:rPr lang="en-US" sz="32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Partnering with Providers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52262" y="2524268"/>
            <a:ext cx="133317" cy="133317"/>
          </a:xfrm>
          <a:prstGeom prst="ellipse">
            <a:avLst/>
          </a:prstGeom>
          <a:solidFill>
            <a:srgbClr val="62A8BB"/>
          </a:solidFill>
        </p:spPr>
      </p:sp>
      <p:sp>
        <p:nvSpPr>
          <p:cNvPr id="4" name="Object 3"/>
          <p:cNvSpPr/>
          <p:nvPr/>
        </p:nvSpPr>
        <p:spPr>
          <a:xfrm>
            <a:off x="1228418" y="2469158"/>
            <a:ext cx="5056511" cy="2152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 for Proposals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952262" y="3187131"/>
            <a:ext cx="133317" cy="133316"/>
          </a:xfrm>
          <a:prstGeom prst="ellipse">
            <a:avLst/>
          </a:prstGeom>
          <a:solidFill>
            <a:srgbClr val="62A8BB"/>
          </a:solidFill>
        </p:spPr>
      </p:sp>
      <p:sp>
        <p:nvSpPr>
          <p:cNvPr id="6" name="Object 5"/>
          <p:cNvSpPr/>
          <p:nvPr/>
        </p:nvSpPr>
        <p:spPr>
          <a:xfrm>
            <a:off x="1228418" y="3131932"/>
            <a:ext cx="5056511" cy="12230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team including District staff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 PTA representation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interviewed three potential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providers.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6284928" y="2524268"/>
            <a:ext cx="133317" cy="133317"/>
          </a:xfrm>
          <a:prstGeom prst="ellipse">
            <a:avLst/>
          </a:prstGeom>
          <a:solidFill>
            <a:srgbClr val="62A8BB"/>
          </a:solidFill>
        </p:spPr>
      </p:sp>
      <p:sp>
        <p:nvSpPr>
          <p:cNvPr id="8" name="Object 7"/>
          <p:cNvSpPr/>
          <p:nvPr/>
        </p:nvSpPr>
        <p:spPr>
          <a:xfrm>
            <a:off x="6561084" y="2469158"/>
            <a:ext cx="5056511" cy="12230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spcAft>
                <a:spcPts val="600"/>
              </a:spcAft>
              <a:buNone/>
            </a:pPr>
            <a:r>
              <a:rPr lang="en-US" sz="2100" b="1" dirty="0">
                <a:solidFill>
                  <a:srgbClr val="62A8B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Right at School</a:t>
            </a: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provided the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lowest bid and received the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highest rating based on their</a:t>
            </a:r>
            <a:b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proposal and presentation.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6561084" y="3901741"/>
            <a:ext cx="5056511" cy="132078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995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Used by:  Palo Alto, Mountain View Whisman, and other similar school districts.</a:t>
            </a:r>
          </a:p>
          <a:p>
            <a:pPr marL="242900" indent="-242900" algn="l">
              <a:lnSpc>
                <a:spcPts val="1995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Linked to our strategic directions.</a:t>
            </a:r>
          </a:p>
          <a:p>
            <a:pPr marL="242900" indent="-242900" algn="l">
              <a:lnSpc>
                <a:spcPts val="1995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Provides robust program focused on the social emotional and academic well-being of students.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Widescreen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Montserrat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Fischer, Cindy [EC]</cp:lastModifiedBy>
  <cp:revision>1</cp:revision>
  <dcterms:created xsi:type="dcterms:W3CDTF">2022-03-11T16:43:48Z</dcterms:created>
  <dcterms:modified xsi:type="dcterms:W3CDTF">2022-03-16T16:33:36Z</dcterms:modified>
</cp:coreProperties>
</file>