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Playfair Display" panose="020B0604020202020204" charset="0"/>
      <p:regular r:id="rId22"/>
      <p:bold r:id="rId23"/>
      <p:italic r:id="rId24"/>
      <p:boldItalic r:id="rId25"/>
    </p:embeddedFont>
    <p:embeddedFont>
      <p:font typeface="Roboto"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804"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fb13fc5ea8_0_24: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 name="Google Shape;69;gfb13fc5ea8_0_24: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 name="Google Shape;70;gfb13fc5ea8_0_24: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fa5270b944_0_49: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fa5270b944_0_49: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Leadership training but supporting school sites to choose its goal - and implement strategies based on their context</a:t>
            </a:r>
            <a:endParaRPr/>
          </a:p>
          <a:p>
            <a:pPr marL="0" lvl="0" indent="0" algn="l" rtl="0">
              <a:spcBef>
                <a:spcPts val="0"/>
              </a:spcBef>
              <a:spcAft>
                <a:spcPts val="0"/>
              </a:spcAft>
              <a:buNone/>
            </a:pPr>
            <a:r>
              <a:rPr lang="en"/>
              <a:t>Extended Cabinet - linking implicit bias training to practices - tie into site base goals</a:t>
            </a:r>
            <a:endParaRPr/>
          </a:p>
        </p:txBody>
      </p:sp>
      <p:sp>
        <p:nvSpPr>
          <p:cNvPr id="158" name="Google Shape;158;gfa5270b944_0_49: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fa5270b944_0_57: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fa5270b944_0_57: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fa5270b944_0_57: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fa5270b944_0_71: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gfa5270b944_0_71: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914400" lvl="1" indent="-323850" algn="l" rtl="0">
              <a:lnSpc>
                <a:spcPct val="115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Special Education</a:t>
            </a:r>
            <a:endParaRPr sz="1500">
              <a:solidFill>
                <a:schemeClr val="dk1"/>
              </a:solidFill>
              <a:latin typeface="Roboto"/>
              <a:ea typeface="Roboto"/>
              <a:cs typeface="Roboto"/>
              <a:sym typeface="Roboto"/>
            </a:endParaRPr>
          </a:p>
          <a:p>
            <a:pPr marL="914400" lvl="1" indent="-323850" algn="l" rtl="0">
              <a:lnSpc>
                <a:spcPct val="115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Black</a:t>
            </a:r>
            <a:endParaRPr sz="1500">
              <a:solidFill>
                <a:schemeClr val="dk1"/>
              </a:solidFill>
              <a:latin typeface="Roboto"/>
              <a:ea typeface="Roboto"/>
              <a:cs typeface="Roboto"/>
              <a:sym typeface="Roboto"/>
            </a:endParaRPr>
          </a:p>
          <a:p>
            <a:pPr marL="914400" lvl="1" indent="-323850" algn="l" rtl="0">
              <a:lnSpc>
                <a:spcPct val="115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Socioeconomic status</a:t>
            </a:r>
            <a:endParaRPr/>
          </a:p>
        </p:txBody>
      </p:sp>
      <p:sp>
        <p:nvSpPr>
          <p:cNvPr id="174" name="Google Shape;174;gfa5270b944_0_71: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fa5270b944_0_64: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1" name="Google Shape;181;gfa5270b944_0_64: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Leaders, </a:t>
            </a:r>
            <a:endParaRPr/>
          </a:p>
        </p:txBody>
      </p:sp>
      <p:sp>
        <p:nvSpPr>
          <p:cNvPr id="182" name="Google Shape;182;gfa5270b944_0_64: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fc3a5532fd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fc3a5532fd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KEITH</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10221e94e2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10221e94e2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KEITH</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f853e39748_0_289: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gf853e39748_0_289: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gf853e39748_0_289: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01416ca183_2_0: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g101416ca183_2_0: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101416ca183_2_0: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fa60973b10_0_15: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4" name="Google Shape;234;gfa60973b10_0_15: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fa60973b10_0_15: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f853e39748_0_329: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f853e39748_0_329: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gf853e39748_0_329: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a5270b944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a5270b944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fb13fc5ea8_0_135: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gfb13fc5ea8_0_135: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 name="Google Shape;84;gfb13fc5ea8_0_135: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fb13fc5ea8_0_3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fb13fc5ea8_0_3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fa60973b10_0_0: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gfa60973b10_0_0: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gfa60973b10_0_0: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fb13fc5ea8_0_395: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fb13fc5ea8_0_395: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We are in the process of reviewing policies, procedures and practices. </a:t>
            </a:r>
            <a:endParaRPr/>
          </a:p>
        </p:txBody>
      </p:sp>
      <p:sp>
        <p:nvSpPr>
          <p:cNvPr id="116" name="Google Shape;116;gfb13fc5ea8_0_395: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fa5270b944_0_27: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gfa5270b944_0_27: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We are exploring other qualitative ways to understand where we are and where we are going.  </a:t>
            </a:r>
            <a:endParaRPr/>
          </a:p>
        </p:txBody>
      </p:sp>
      <p:sp>
        <p:nvSpPr>
          <p:cNvPr id="131" name="Google Shape;131;gfa5270b944_0_27: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f853e39748_0_37: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gf853e39748_0_37: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We create the conditions - the conditions are not always present.</a:t>
            </a:r>
            <a:endParaRPr/>
          </a:p>
        </p:txBody>
      </p:sp>
      <p:sp>
        <p:nvSpPr>
          <p:cNvPr id="140" name="Google Shape;140;gf853e39748_0_37: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fa5270b944_0_41:notes"/>
          <p:cNvSpPr>
            <a:spLocks noGrp="1" noRot="1" noChangeAspect="1"/>
          </p:cNvSpPr>
          <p:nvPr>
            <p:ph type="sldImg" idx="2"/>
          </p:nvPr>
        </p:nvSpPr>
        <p:spPr>
          <a:xfrm>
            <a:off x="1371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gfa5270b944_0_41:notes"/>
          <p:cNvSpPr txBox="1">
            <a:spLocks noGrp="1"/>
          </p:cNvSpPr>
          <p:nvPr>
            <p:ph type="body" idx="1"/>
          </p:nvPr>
        </p:nvSpPr>
        <p:spPr>
          <a:xfrm>
            <a:off x="685800" y="3300413"/>
            <a:ext cx="5486400" cy="27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a:t>Overview of actions - get into more specific detail on the next slides.</a:t>
            </a:r>
            <a:endParaRPr/>
          </a:p>
          <a:p>
            <a:pPr marL="0" lvl="0" indent="0" algn="l" rtl="0">
              <a:spcBef>
                <a:spcPts val="0"/>
              </a:spcBef>
              <a:spcAft>
                <a:spcPts val="0"/>
              </a:spcAft>
              <a:buNone/>
            </a:pPr>
            <a:r>
              <a:rPr lang="en"/>
              <a:t>Actions are clear - connect it back to strategic directions.</a:t>
            </a:r>
            <a:endParaRPr/>
          </a:p>
          <a:p>
            <a:pPr marL="0" lvl="0" indent="0" algn="l" rtl="0">
              <a:spcBef>
                <a:spcPts val="0"/>
              </a:spcBef>
              <a:spcAft>
                <a:spcPts val="0"/>
              </a:spcAft>
              <a:buNone/>
            </a:pPr>
            <a:r>
              <a:rPr lang="en"/>
              <a:t>Connect implicit bias training to the work that we do.</a:t>
            </a:r>
            <a:endParaRPr/>
          </a:p>
        </p:txBody>
      </p:sp>
      <p:sp>
        <p:nvSpPr>
          <p:cNvPr id="149" name="Google Shape;149;gfa5270b944_0_41:notes"/>
          <p:cNvSpPr txBox="1">
            <a:spLocks noGrp="1"/>
          </p:cNvSpPr>
          <p:nvPr>
            <p:ph type="sldNum" idx="12"/>
          </p:nvPr>
        </p:nvSpPr>
        <p:spPr>
          <a:xfrm>
            <a:off x="3884613" y="6513910"/>
            <a:ext cx="2971800" cy="3441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wide">
  <p:cSld name="TITLE_ONLY_1">
    <p:spTree>
      <p:nvGrpSpPr>
        <p:cNvPr id="1" name="Shape 50"/>
        <p:cNvGrpSpPr/>
        <p:nvPr/>
      </p:nvGrpSpPr>
      <p:grpSpPr>
        <a:xfrm>
          <a:off x="0" y="0"/>
          <a:ext cx="0" cy="0"/>
          <a:chOff x="0" y="0"/>
          <a:chExt cx="0" cy="0"/>
        </a:xfrm>
      </p:grpSpPr>
      <p:sp>
        <p:nvSpPr>
          <p:cNvPr id="51" name="Google Shape;51;p13"/>
          <p:cNvSpPr/>
          <p:nvPr/>
        </p:nvSpPr>
        <p:spPr>
          <a:xfrm>
            <a:off x="0" y="0"/>
            <a:ext cx="1667100" cy="5143500"/>
          </a:xfrm>
          <a:prstGeom prst="rect">
            <a:avLst/>
          </a:prstGeom>
          <a:gradFill>
            <a:gsLst>
              <a:gs pos="0">
                <a:schemeClr val="accent1"/>
              </a:gs>
              <a:gs pos="50000">
                <a:schemeClr val="accent3"/>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3"/>
          <p:cNvSpPr/>
          <p:nvPr/>
        </p:nvSpPr>
        <p:spPr>
          <a:xfrm>
            <a:off x="515675" y="552375"/>
            <a:ext cx="8089575" cy="951725"/>
          </a:xfrm>
          <a:custGeom>
            <a:avLst/>
            <a:gdLst/>
            <a:ahLst/>
            <a:cxnLst/>
            <a:rect l="l" t="t" r="r" b="b"/>
            <a:pathLst>
              <a:path w="323583" h="38069" extrusionOk="0">
                <a:moveTo>
                  <a:pt x="13884" y="0"/>
                </a:moveTo>
                <a:lnTo>
                  <a:pt x="323583" y="212"/>
                </a:lnTo>
                <a:lnTo>
                  <a:pt x="323583" y="38069"/>
                </a:lnTo>
                <a:lnTo>
                  <a:pt x="13736" y="38069"/>
                </a:lnTo>
                <a:lnTo>
                  <a:pt x="13884" y="26275"/>
                </a:lnTo>
                <a:lnTo>
                  <a:pt x="0" y="12391"/>
                </a:lnTo>
                <a:lnTo>
                  <a:pt x="13884" y="12391"/>
                </a:lnTo>
                <a:close/>
              </a:path>
            </a:pathLst>
          </a:custGeom>
          <a:noFill/>
          <a:ln w="76200" cap="flat" cmpd="sng">
            <a:solidFill>
              <a:srgbClr val="000000"/>
            </a:solidFill>
            <a:prstDash val="solid"/>
            <a:miter lim="8000"/>
            <a:headEnd type="none" w="med" len="med"/>
            <a:tailEnd type="none" w="med" len="med"/>
          </a:ln>
        </p:spPr>
      </p:sp>
      <p:sp>
        <p:nvSpPr>
          <p:cNvPr id="53" name="Google Shape;53;p13"/>
          <p:cNvSpPr txBox="1">
            <a:spLocks noGrp="1"/>
          </p:cNvSpPr>
          <p:nvPr>
            <p:ph type="title"/>
          </p:nvPr>
        </p:nvSpPr>
        <p:spPr>
          <a:xfrm>
            <a:off x="910025" y="594075"/>
            <a:ext cx="7695300" cy="866400"/>
          </a:xfrm>
          <a:prstGeom prst="rect">
            <a:avLst/>
          </a:prstGeom>
        </p:spPr>
        <p:txBody>
          <a:bodyPr spcFirstLastPara="1" wrap="square" lIns="91425" tIns="91425" rIns="91425" bIns="91425" anchor="ctr"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4" name="Google Shape;54;p13"/>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5"/>
        <p:cNvGrpSpPr/>
        <p:nvPr/>
      </p:nvGrpSpPr>
      <p:grpSpPr>
        <a:xfrm>
          <a:off x="0" y="0"/>
          <a:ext cx="0" cy="0"/>
          <a:chOff x="0" y="0"/>
          <a:chExt cx="0" cy="0"/>
        </a:xfrm>
      </p:grpSpPr>
      <p:sp>
        <p:nvSpPr>
          <p:cNvPr id="56" name="Google Shape;56;p14"/>
          <p:cNvSpPr/>
          <p:nvPr/>
        </p:nvSpPr>
        <p:spPr>
          <a:xfrm>
            <a:off x="0" y="0"/>
            <a:ext cx="2523000" cy="5143500"/>
          </a:xfrm>
          <a:prstGeom prst="rect">
            <a:avLst/>
          </a:prstGeom>
          <a:gradFill>
            <a:gsLst>
              <a:gs pos="0">
                <a:schemeClr val="accent1"/>
              </a:gs>
              <a:gs pos="50000">
                <a:schemeClr val="accent3"/>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4"/>
          <p:cNvSpPr/>
          <p:nvPr/>
        </p:nvSpPr>
        <p:spPr>
          <a:xfrm>
            <a:off x="515675" y="780975"/>
            <a:ext cx="2616300" cy="2299050"/>
          </a:xfrm>
          <a:custGeom>
            <a:avLst/>
            <a:gdLst/>
            <a:ahLst/>
            <a:cxnLst/>
            <a:rect l="l" t="t" r="r" b="b"/>
            <a:pathLst>
              <a:path w="104652" h="91962" extrusionOk="0">
                <a:moveTo>
                  <a:pt x="13884" y="0"/>
                </a:moveTo>
                <a:lnTo>
                  <a:pt x="104652" y="0"/>
                </a:lnTo>
                <a:lnTo>
                  <a:pt x="104652" y="91962"/>
                </a:lnTo>
                <a:lnTo>
                  <a:pt x="13884" y="91962"/>
                </a:lnTo>
                <a:lnTo>
                  <a:pt x="13884" y="26275"/>
                </a:lnTo>
                <a:lnTo>
                  <a:pt x="0" y="12391"/>
                </a:lnTo>
                <a:lnTo>
                  <a:pt x="13884" y="12391"/>
                </a:lnTo>
                <a:close/>
              </a:path>
            </a:pathLst>
          </a:custGeom>
          <a:noFill/>
          <a:ln w="76200" cap="flat" cmpd="sng">
            <a:solidFill>
              <a:srgbClr val="000000"/>
            </a:solidFill>
            <a:prstDash val="solid"/>
            <a:miter lim="8000"/>
            <a:headEnd type="none" w="med" len="med"/>
            <a:tailEnd type="none" w="med" len="med"/>
          </a:ln>
        </p:spPr>
      </p:sp>
      <p:sp>
        <p:nvSpPr>
          <p:cNvPr id="58" name="Google Shape;58;p14"/>
          <p:cNvSpPr txBox="1">
            <a:spLocks noGrp="1"/>
          </p:cNvSpPr>
          <p:nvPr>
            <p:ph type="title"/>
          </p:nvPr>
        </p:nvSpPr>
        <p:spPr>
          <a:xfrm>
            <a:off x="1101500" y="1048150"/>
            <a:ext cx="1836300" cy="19071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 name="Google Shape;59;p14"/>
          <p:cNvSpPr txBox="1">
            <a:spLocks noGrp="1"/>
          </p:cNvSpPr>
          <p:nvPr>
            <p:ph type="body" idx="1"/>
          </p:nvPr>
        </p:nvSpPr>
        <p:spPr>
          <a:xfrm>
            <a:off x="3523150" y="1009350"/>
            <a:ext cx="1705500" cy="3569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0" name="Google Shape;60;p14"/>
          <p:cNvSpPr txBox="1">
            <a:spLocks noGrp="1"/>
          </p:cNvSpPr>
          <p:nvPr>
            <p:ph type="body" idx="2"/>
          </p:nvPr>
        </p:nvSpPr>
        <p:spPr>
          <a:xfrm>
            <a:off x="5316438" y="1009350"/>
            <a:ext cx="1705500" cy="3569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1" name="Google Shape;61;p14"/>
          <p:cNvSpPr txBox="1">
            <a:spLocks noGrp="1"/>
          </p:cNvSpPr>
          <p:nvPr>
            <p:ph type="body" idx="3"/>
          </p:nvPr>
        </p:nvSpPr>
        <p:spPr>
          <a:xfrm>
            <a:off x="7109725" y="1009350"/>
            <a:ext cx="1705500" cy="3569400"/>
          </a:xfrm>
          <a:prstGeom prst="rect">
            <a:avLst/>
          </a:prstGeom>
        </p:spPr>
        <p:txBody>
          <a:bodyPr spcFirstLastPara="1" wrap="square" lIns="91425" tIns="91425" rIns="91425" bIns="91425" anchor="t" anchorCtr="0">
            <a:normAutofit/>
          </a:bodyPr>
          <a:lstStyle>
            <a:lvl1pPr marL="457200" lvl="0" indent="-317500" rtl="0">
              <a:spcBef>
                <a:spcPts val="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14"/>
          <p:cNvSpPr txBox="1">
            <a:spLocks noGrp="1"/>
          </p:cNvSpPr>
          <p:nvPr>
            <p:ph type="sldNum" idx="12"/>
          </p:nvPr>
        </p:nvSpPr>
        <p:spPr>
          <a:xfrm>
            <a:off x="8536449" y="4749851"/>
            <a:ext cx="548700" cy="393600"/>
          </a:xfrm>
          <a:prstGeom prst="rect">
            <a:avLst/>
          </a:prstGeom>
        </p:spPr>
        <p:txBody>
          <a:bodyPr spcFirstLastPara="1" wrap="square" lIns="91425" tIns="91425" rIns="91425" bIns="91425" anchor="t"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p:cSld name="TITLE_1">
    <p:spTree>
      <p:nvGrpSpPr>
        <p:cNvPr id="1" name="Shape 63"/>
        <p:cNvGrpSpPr/>
        <p:nvPr/>
      </p:nvGrpSpPr>
      <p:grpSpPr>
        <a:xfrm>
          <a:off x="0" y="0"/>
          <a:ext cx="0" cy="0"/>
          <a:chOff x="0" y="0"/>
          <a:chExt cx="0" cy="0"/>
        </a:xfrm>
      </p:grpSpPr>
      <p:sp>
        <p:nvSpPr>
          <p:cNvPr id="64" name="Google Shape;64;p15"/>
          <p:cNvSpPr/>
          <p:nvPr/>
        </p:nvSpPr>
        <p:spPr>
          <a:xfrm>
            <a:off x="0" y="0"/>
            <a:ext cx="7680000" cy="5143500"/>
          </a:xfrm>
          <a:prstGeom prst="rect">
            <a:avLst/>
          </a:prstGeom>
          <a:gradFill>
            <a:gsLst>
              <a:gs pos="0">
                <a:schemeClr val="accent1"/>
              </a:gs>
              <a:gs pos="50000">
                <a:schemeClr val="accent3"/>
              </a:gs>
              <a:gs pos="100000">
                <a:schemeClr val="accent5"/>
              </a:gs>
            </a:gsLst>
            <a:lin ang="1890073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15"/>
          <p:cNvSpPr/>
          <p:nvPr/>
        </p:nvSpPr>
        <p:spPr>
          <a:xfrm>
            <a:off x="367900" y="505425"/>
            <a:ext cx="8049125" cy="4132625"/>
          </a:xfrm>
          <a:custGeom>
            <a:avLst/>
            <a:gdLst/>
            <a:ahLst/>
            <a:cxnLst/>
            <a:rect l="l" t="t" r="r" b="b"/>
            <a:pathLst>
              <a:path w="321965" h="165305" extrusionOk="0">
                <a:moveTo>
                  <a:pt x="17881" y="0"/>
                </a:moveTo>
                <a:lnTo>
                  <a:pt x="321965" y="0"/>
                </a:lnTo>
                <a:lnTo>
                  <a:pt x="321965" y="165305"/>
                </a:lnTo>
                <a:lnTo>
                  <a:pt x="17881" y="165305"/>
                </a:lnTo>
                <a:lnTo>
                  <a:pt x="18032" y="39617"/>
                </a:lnTo>
                <a:lnTo>
                  <a:pt x="0" y="22299"/>
                </a:lnTo>
                <a:lnTo>
                  <a:pt x="17881" y="22272"/>
                </a:lnTo>
                <a:close/>
              </a:path>
            </a:pathLst>
          </a:custGeom>
          <a:noFill/>
          <a:ln w="76200" cap="flat" cmpd="sng">
            <a:solidFill>
              <a:srgbClr val="000000"/>
            </a:solidFill>
            <a:prstDash val="solid"/>
            <a:miter lim="8000"/>
            <a:headEnd type="none" w="med" len="med"/>
            <a:tailEnd type="none" w="med" len="med"/>
          </a:ln>
        </p:spPr>
      </p:sp>
      <p:sp>
        <p:nvSpPr>
          <p:cNvPr id="66" name="Google Shape;66;p15"/>
          <p:cNvSpPr txBox="1">
            <a:spLocks noGrp="1"/>
          </p:cNvSpPr>
          <p:nvPr>
            <p:ph type="ctrTitle"/>
          </p:nvPr>
        </p:nvSpPr>
        <p:spPr>
          <a:xfrm>
            <a:off x="1339025" y="848825"/>
            <a:ext cx="5838600" cy="1159800"/>
          </a:xfrm>
          <a:prstGeom prst="rect">
            <a:avLst/>
          </a:prstGeom>
        </p:spPr>
        <p:txBody>
          <a:bodyPr spcFirstLastPara="1" wrap="square" lIns="91425" tIns="91425" rIns="91425" bIns="91425" anchor="t" anchorCtr="0">
            <a:normAutofit/>
          </a:bodyPr>
          <a:lstStyle>
            <a:lvl1pPr lvl="0" rtl="0">
              <a:spcBef>
                <a:spcPts val="0"/>
              </a:spcBef>
              <a:spcAft>
                <a:spcPts val="0"/>
              </a:spcAft>
              <a:buSzPts val="6000"/>
              <a:buNone/>
              <a:defRPr sz="6000"/>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71"/>
        <p:cNvGrpSpPr/>
        <p:nvPr/>
      </p:nvGrpSpPr>
      <p:grpSpPr>
        <a:xfrm>
          <a:off x="0" y="0"/>
          <a:ext cx="0" cy="0"/>
          <a:chOff x="0" y="0"/>
          <a:chExt cx="0" cy="0"/>
        </a:xfrm>
      </p:grpSpPr>
      <p:pic>
        <p:nvPicPr>
          <p:cNvPr id="72" name="Google Shape;72;p16" descr="preencoded.png"/>
          <p:cNvPicPr preferRelativeResize="0"/>
          <p:nvPr/>
        </p:nvPicPr>
        <p:blipFill rotWithShape="1">
          <a:blip r:embed="rId3">
            <a:alphaModFix/>
          </a:blip>
          <a:srcRect/>
          <a:stretch/>
        </p:blipFill>
        <p:spPr>
          <a:xfrm>
            <a:off x="0" y="1773662"/>
            <a:ext cx="9141715" cy="1592658"/>
          </a:xfrm>
          <a:prstGeom prst="rect">
            <a:avLst/>
          </a:prstGeom>
          <a:noFill/>
          <a:ln>
            <a:noFill/>
          </a:ln>
        </p:spPr>
      </p:pic>
      <p:sp>
        <p:nvSpPr>
          <p:cNvPr id="73" name="Google Shape;73;p16"/>
          <p:cNvSpPr/>
          <p:nvPr/>
        </p:nvSpPr>
        <p:spPr>
          <a:xfrm>
            <a:off x="0" y="1858950"/>
            <a:ext cx="9141900" cy="795300"/>
          </a:xfrm>
          <a:prstGeom prst="rect">
            <a:avLst/>
          </a:prstGeom>
          <a:noFill/>
          <a:ln>
            <a:noFill/>
          </a:ln>
        </p:spPr>
        <p:txBody>
          <a:bodyPr spcFirstLastPara="1" wrap="square" lIns="0" tIns="0" rIns="0" bIns="0" anchor="t" anchorCtr="0">
            <a:noAutofit/>
          </a:bodyPr>
          <a:lstStyle/>
          <a:p>
            <a:pPr marL="0" marR="0" lvl="0" indent="0" algn="ctr" rtl="0">
              <a:lnSpc>
                <a:spcPct val="106203"/>
              </a:lnSpc>
              <a:spcBef>
                <a:spcPts val="0"/>
              </a:spcBef>
              <a:spcAft>
                <a:spcPts val="0"/>
              </a:spcAft>
              <a:buClr>
                <a:srgbClr val="FFFFFF"/>
              </a:buClr>
              <a:buSzPts val="4100"/>
              <a:buFont typeface="Playfair Display"/>
              <a:buNone/>
            </a:pPr>
            <a:r>
              <a:rPr lang="en" sz="5100" b="1">
                <a:solidFill>
                  <a:srgbClr val="FFFFFF"/>
                </a:solidFill>
                <a:latin typeface="Playfair Display"/>
                <a:ea typeface="Playfair Display"/>
                <a:cs typeface="Playfair Display"/>
                <a:sym typeface="Playfair Display"/>
              </a:rPr>
              <a:t>EQUITY</a:t>
            </a:r>
            <a:endParaRPr sz="2400" b="1" i="0" u="none" strike="noStrike" cap="none">
              <a:solidFill>
                <a:schemeClr val="dk1"/>
              </a:solidFill>
            </a:endParaRPr>
          </a:p>
        </p:txBody>
      </p:sp>
      <p:sp>
        <p:nvSpPr>
          <p:cNvPr id="74" name="Google Shape;74;p16"/>
          <p:cNvSpPr/>
          <p:nvPr/>
        </p:nvSpPr>
        <p:spPr>
          <a:xfrm>
            <a:off x="35700" y="2719251"/>
            <a:ext cx="9105900" cy="5265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FFFFFF"/>
              </a:buClr>
              <a:buSzPts val="1300"/>
              <a:buFont typeface="Roboto"/>
              <a:buNone/>
            </a:pPr>
            <a:r>
              <a:rPr lang="en" sz="1300">
                <a:solidFill>
                  <a:srgbClr val="FFFFFF"/>
                </a:solidFill>
                <a:latin typeface="Roboto"/>
                <a:ea typeface="Roboto"/>
                <a:cs typeface="Roboto"/>
                <a:sym typeface="Roboto"/>
              </a:rPr>
              <a:t>San Ramon Valley Unified School District</a:t>
            </a:r>
            <a:endParaRPr sz="1100"/>
          </a:p>
          <a:p>
            <a:pPr marL="0" marR="0" lvl="0" indent="0" algn="ctr" rtl="0">
              <a:lnSpc>
                <a:spcPct val="100000"/>
              </a:lnSpc>
              <a:spcBef>
                <a:spcPts val="500"/>
              </a:spcBef>
              <a:spcAft>
                <a:spcPts val="0"/>
              </a:spcAft>
              <a:buClr>
                <a:srgbClr val="FFFFFF"/>
              </a:buClr>
              <a:buSzPts val="1300"/>
              <a:buFont typeface="Roboto"/>
              <a:buNone/>
            </a:pPr>
            <a:r>
              <a:rPr lang="en" sz="1300">
                <a:solidFill>
                  <a:srgbClr val="FFFFFF"/>
                </a:solidFill>
                <a:latin typeface="Roboto"/>
                <a:ea typeface="Roboto"/>
                <a:cs typeface="Roboto"/>
                <a:sym typeface="Roboto"/>
              </a:rPr>
              <a:t>Tuesday, November 16, 2021</a:t>
            </a:r>
            <a:endParaRPr b="0" i="0" u="none" strike="noStrike" cap="none">
              <a:solidFill>
                <a:schemeClr val="dk1"/>
              </a:solidFill>
              <a:latin typeface="Arial"/>
              <a:ea typeface="Arial"/>
              <a:cs typeface="Arial"/>
              <a:sym typeface="Arial"/>
            </a:endParaRPr>
          </a:p>
        </p:txBody>
      </p:sp>
      <p:pic>
        <p:nvPicPr>
          <p:cNvPr id="75" name="Google Shape;75;p16" descr="preencoded.png"/>
          <p:cNvPicPr preferRelativeResize="0"/>
          <p:nvPr/>
        </p:nvPicPr>
        <p:blipFill rotWithShape="1">
          <a:blip r:embed="rId4">
            <a:alphaModFix/>
          </a:blip>
          <a:srcRect/>
          <a:stretch/>
        </p:blipFill>
        <p:spPr>
          <a:xfrm>
            <a:off x="3934875" y="311225"/>
            <a:ext cx="1251724" cy="12517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9"/>
        <p:cNvGrpSpPr/>
        <p:nvPr/>
      </p:nvGrpSpPr>
      <p:grpSpPr>
        <a:xfrm>
          <a:off x="0" y="0"/>
          <a:ext cx="0" cy="0"/>
          <a:chOff x="0" y="0"/>
          <a:chExt cx="0" cy="0"/>
        </a:xfrm>
      </p:grpSpPr>
      <p:pic>
        <p:nvPicPr>
          <p:cNvPr id="160" name="Google Shape;160;p25"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161" name="Google Shape;161;p25"/>
          <p:cNvSpPr txBox="1">
            <a:spLocks noGrp="1"/>
          </p:cNvSpPr>
          <p:nvPr>
            <p:ph type="body" idx="4294967295"/>
          </p:nvPr>
        </p:nvSpPr>
        <p:spPr>
          <a:xfrm>
            <a:off x="400850" y="1076275"/>
            <a:ext cx="8270700" cy="3805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All administrators will understand their own implicit bias in their position</a:t>
            </a:r>
            <a:endParaRPr sz="1600">
              <a:solidFill>
                <a:schemeClr val="dk1"/>
              </a:solidFill>
              <a:latin typeface="Roboto"/>
              <a:ea typeface="Roboto"/>
              <a:cs typeface="Roboto"/>
              <a:sym typeface="Roboto"/>
            </a:endParaRPr>
          </a:p>
          <a:p>
            <a:pPr marL="914400" lvl="1"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Three cycles of professional development learning series for all administrators</a:t>
            </a:r>
            <a:endParaRPr sz="1600">
              <a:solidFill>
                <a:schemeClr val="dk1"/>
              </a:solidFill>
              <a:latin typeface="Roboto"/>
              <a:ea typeface="Roboto"/>
              <a:cs typeface="Roboto"/>
              <a:sym typeface="Roboto"/>
            </a:endParaRPr>
          </a:p>
          <a:p>
            <a:pPr marL="914400" lvl="1"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Anti-Racist Facilitator Training</a:t>
            </a:r>
            <a:endParaRPr sz="1600">
              <a:solidFill>
                <a:schemeClr val="dk1"/>
              </a:solidFill>
              <a:latin typeface="Roboto"/>
              <a:ea typeface="Roboto"/>
              <a:cs typeface="Roboto"/>
              <a:sym typeface="Roboto"/>
            </a:endParaRPr>
          </a:p>
          <a:p>
            <a:pPr marL="914400" lvl="1"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Courageous Conversations</a:t>
            </a:r>
            <a:endParaRPr sz="1600">
              <a:solidFill>
                <a:schemeClr val="dk1"/>
              </a:solidFill>
              <a:latin typeface="Roboto"/>
              <a:ea typeface="Roboto"/>
              <a:cs typeface="Roboto"/>
              <a:sym typeface="Roboto"/>
            </a:endParaRPr>
          </a:p>
          <a:p>
            <a:pPr marL="457200" lvl="0" indent="0" algn="l" rtl="0">
              <a:spcBef>
                <a:spcPts val="0"/>
              </a:spcBef>
              <a:spcAft>
                <a:spcPts val="0"/>
              </a:spcAft>
              <a:buNone/>
            </a:pPr>
            <a:endParaRPr sz="1600">
              <a:solidFill>
                <a:schemeClr val="dk1"/>
              </a:solidFill>
              <a:highlight>
                <a:schemeClr val="lt1"/>
              </a:highlight>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District and site-based professional development</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Trainings will inform our own implicit bias in the classroom and hiring practices </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900">
              <a:solidFill>
                <a:schemeClr val="dk1"/>
              </a:solidFill>
              <a:latin typeface="Roboto"/>
              <a:ea typeface="Roboto"/>
              <a:cs typeface="Roboto"/>
              <a:sym typeface="Roboto"/>
            </a:endParaRPr>
          </a:p>
        </p:txBody>
      </p:sp>
      <p:sp>
        <p:nvSpPr>
          <p:cNvPr id="162" name="Google Shape;162;p25"/>
          <p:cNvSpPr/>
          <p:nvPr/>
        </p:nvSpPr>
        <p:spPr>
          <a:xfrm>
            <a:off x="357100" y="226700"/>
            <a:ext cx="8359800" cy="4221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800" b="1">
                <a:solidFill>
                  <a:srgbClr val="004F98"/>
                </a:solidFill>
                <a:latin typeface="Playfair Display"/>
                <a:ea typeface="Playfair Display"/>
                <a:cs typeface="Playfair Display"/>
                <a:sym typeface="Playfair Display"/>
              </a:rPr>
              <a:t>IMPLICIT BIAS PROFESSIONAL DEVELOPMENT</a:t>
            </a: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1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7"/>
        <p:cNvGrpSpPr/>
        <p:nvPr/>
      </p:nvGrpSpPr>
      <p:grpSpPr>
        <a:xfrm>
          <a:off x="0" y="0"/>
          <a:ext cx="0" cy="0"/>
          <a:chOff x="0" y="0"/>
          <a:chExt cx="0" cy="0"/>
        </a:xfrm>
      </p:grpSpPr>
      <p:pic>
        <p:nvPicPr>
          <p:cNvPr id="168" name="Google Shape;168;p26"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169" name="Google Shape;169;p26"/>
          <p:cNvSpPr txBox="1">
            <a:spLocks noGrp="1"/>
          </p:cNvSpPr>
          <p:nvPr>
            <p:ph type="body" idx="4294967295"/>
          </p:nvPr>
        </p:nvSpPr>
        <p:spPr>
          <a:xfrm>
            <a:off x="400850" y="1076275"/>
            <a:ext cx="8270700" cy="3805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Gender Support Plan training for administrators, social workers, counselors, psychologists, registrars, office managers, and site designees</a:t>
            </a:r>
            <a:endParaRPr sz="1600">
              <a:solidFill>
                <a:schemeClr val="dk1"/>
              </a:solidFill>
              <a:latin typeface="Roboto"/>
              <a:ea typeface="Roboto"/>
              <a:cs typeface="Roboto"/>
              <a:sym typeface="Roboto"/>
            </a:endParaRPr>
          </a:p>
          <a:p>
            <a:pPr marL="457200" lvl="0" indent="0" algn="l" rtl="0">
              <a:spcBef>
                <a:spcPts val="0"/>
              </a:spcBef>
              <a:spcAft>
                <a:spcPts val="0"/>
              </a:spcAft>
              <a:buNone/>
            </a:pPr>
            <a:endParaRPr sz="1600">
              <a:solidFill>
                <a:schemeClr val="dk1"/>
              </a:solidFill>
              <a:highlight>
                <a:schemeClr val="lt1"/>
              </a:highlight>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Updating Student Name and/or Gender Change process</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District Website</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900">
              <a:solidFill>
                <a:schemeClr val="dk1"/>
              </a:solidFill>
              <a:latin typeface="Roboto"/>
              <a:ea typeface="Roboto"/>
              <a:cs typeface="Roboto"/>
              <a:sym typeface="Roboto"/>
            </a:endParaRPr>
          </a:p>
        </p:txBody>
      </p:sp>
      <p:sp>
        <p:nvSpPr>
          <p:cNvPr id="170" name="Google Shape;170;p26"/>
          <p:cNvSpPr/>
          <p:nvPr/>
        </p:nvSpPr>
        <p:spPr>
          <a:xfrm>
            <a:off x="357100" y="226700"/>
            <a:ext cx="8359800" cy="4221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800" b="1">
                <a:solidFill>
                  <a:srgbClr val="004F98"/>
                </a:solidFill>
                <a:latin typeface="Playfair Display"/>
                <a:ea typeface="Playfair Display"/>
                <a:cs typeface="Playfair Display"/>
                <a:sym typeface="Playfair Display"/>
              </a:rPr>
              <a:t>GENDER SUPPORT PLAN</a:t>
            </a: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100" b="0" i="0" u="none" strike="noStrike" cap="none">
              <a:solidFill>
                <a:schemeClr val="dk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75"/>
        <p:cNvGrpSpPr/>
        <p:nvPr/>
      </p:nvGrpSpPr>
      <p:grpSpPr>
        <a:xfrm>
          <a:off x="0" y="0"/>
          <a:ext cx="0" cy="0"/>
          <a:chOff x="0" y="0"/>
          <a:chExt cx="0" cy="0"/>
        </a:xfrm>
      </p:grpSpPr>
      <p:pic>
        <p:nvPicPr>
          <p:cNvPr id="176" name="Google Shape;176;p27"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177" name="Google Shape;177;p27"/>
          <p:cNvSpPr txBox="1">
            <a:spLocks noGrp="1"/>
          </p:cNvSpPr>
          <p:nvPr>
            <p:ph type="body" idx="4294967295"/>
          </p:nvPr>
        </p:nvSpPr>
        <p:spPr>
          <a:xfrm>
            <a:off x="400850" y="1076275"/>
            <a:ext cx="8270700" cy="3805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Increasing opportunities and access for all students</a:t>
            </a:r>
            <a:endParaRPr sz="1600">
              <a:solidFill>
                <a:schemeClr val="dk1"/>
              </a:solidFill>
              <a:latin typeface="Roboto"/>
              <a:ea typeface="Roboto"/>
              <a:cs typeface="Roboto"/>
              <a:sym typeface="Roboto"/>
            </a:endParaRPr>
          </a:p>
          <a:p>
            <a:pPr marL="45720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Gender inclusivity and support of Gay-Straight Alliance (GSA)/Prism Clubs</a:t>
            </a:r>
            <a:endParaRPr sz="1600">
              <a:solidFill>
                <a:schemeClr val="dk1"/>
              </a:solidFill>
              <a:latin typeface="Roboto"/>
              <a:ea typeface="Roboto"/>
              <a:cs typeface="Roboto"/>
              <a:sym typeface="Roboto"/>
            </a:endParaRPr>
          </a:p>
          <a:p>
            <a:pPr marL="45720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Student and staff affinity/focus groups</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Analysis of health curriculum</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900">
              <a:solidFill>
                <a:schemeClr val="dk1"/>
              </a:solidFill>
              <a:latin typeface="Roboto"/>
              <a:ea typeface="Roboto"/>
              <a:cs typeface="Roboto"/>
              <a:sym typeface="Roboto"/>
            </a:endParaRPr>
          </a:p>
        </p:txBody>
      </p:sp>
      <p:sp>
        <p:nvSpPr>
          <p:cNvPr id="178" name="Google Shape;178;p27"/>
          <p:cNvSpPr/>
          <p:nvPr/>
        </p:nvSpPr>
        <p:spPr>
          <a:xfrm>
            <a:off x="357100" y="226700"/>
            <a:ext cx="8442600" cy="4221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800" b="1">
                <a:solidFill>
                  <a:srgbClr val="004F98"/>
                </a:solidFill>
                <a:latin typeface="Playfair Display"/>
                <a:ea typeface="Playfair Display"/>
                <a:cs typeface="Playfair Display"/>
                <a:sym typeface="Playfair Display"/>
              </a:rPr>
              <a:t>INCLUSIVE LEARNING ENVIRONMENTS</a:t>
            </a: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1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83"/>
        <p:cNvGrpSpPr/>
        <p:nvPr/>
      </p:nvGrpSpPr>
      <p:grpSpPr>
        <a:xfrm>
          <a:off x="0" y="0"/>
          <a:ext cx="0" cy="0"/>
          <a:chOff x="0" y="0"/>
          <a:chExt cx="0" cy="0"/>
        </a:xfrm>
      </p:grpSpPr>
      <p:pic>
        <p:nvPicPr>
          <p:cNvPr id="184" name="Google Shape;184;p28"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185" name="Google Shape;185;p28"/>
          <p:cNvSpPr txBox="1">
            <a:spLocks noGrp="1"/>
          </p:cNvSpPr>
          <p:nvPr>
            <p:ph type="body" idx="4294967295"/>
          </p:nvPr>
        </p:nvSpPr>
        <p:spPr>
          <a:xfrm>
            <a:off x="400850" y="1076275"/>
            <a:ext cx="8270700" cy="3805800"/>
          </a:xfrm>
          <a:prstGeom prst="rect">
            <a:avLst/>
          </a:prstGeom>
        </p:spPr>
        <p:txBody>
          <a:bodyPr spcFirstLastPara="1" wrap="square" lIns="91425" tIns="91425" rIns="91425" bIns="91425" anchor="t" anchorCtr="0">
            <a:noAutofit/>
          </a:bodyPr>
          <a:lstStyle/>
          <a:p>
            <a:pPr marL="457200" lvl="0" indent="-323850" algn="l" rtl="0">
              <a:lnSpc>
                <a:spcPct val="20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Responding to Discrimination and Hate Handbook training</a:t>
            </a:r>
            <a:endParaRPr sz="1500">
              <a:solidFill>
                <a:schemeClr val="dk1"/>
              </a:solidFill>
              <a:latin typeface="Roboto"/>
              <a:ea typeface="Roboto"/>
              <a:cs typeface="Roboto"/>
              <a:sym typeface="Roboto"/>
            </a:endParaRPr>
          </a:p>
          <a:p>
            <a:pPr marL="457200" lvl="0" indent="-323850" algn="l" rtl="0">
              <a:lnSpc>
                <a:spcPct val="10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Implementing restorative justice/practices in schools to reduce suspension rates, improve student behaviors, and repair harm </a:t>
            </a:r>
            <a:endParaRPr sz="1500">
              <a:solidFill>
                <a:schemeClr val="dk1"/>
              </a:solidFill>
              <a:latin typeface="Roboto"/>
              <a:ea typeface="Roboto"/>
              <a:cs typeface="Roboto"/>
              <a:sym typeface="Roboto"/>
            </a:endParaRPr>
          </a:p>
          <a:p>
            <a:pPr marL="457200" lvl="0" indent="0" algn="l" rtl="0">
              <a:lnSpc>
                <a:spcPct val="100000"/>
              </a:lnSpc>
              <a:spcBef>
                <a:spcPts val="0"/>
              </a:spcBef>
              <a:spcAft>
                <a:spcPts val="0"/>
              </a:spcAft>
              <a:buNone/>
            </a:pPr>
            <a:endParaRPr sz="1500">
              <a:solidFill>
                <a:schemeClr val="dk1"/>
              </a:solidFill>
              <a:latin typeface="Roboto"/>
              <a:ea typeface="Roboto"/>
              <a:cs typeface="Roboto"/>
              <a:sym typeface="Roboto"/>
            </a:endParaRPr>
          </a:p>
          <a:p>
            <a:pPr marL="457200" lvl="0" indent="-323850" algn="l" rtl="0">
              <a:lnSpc>
                <a:spcPct val="20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Deepen the work on restorative justice at our school sites</a:t>
            </a:r>
            <a:endParaRPr sz="1500">
              <a:solidFill>
                <a:schemeClr val="dk1"/>
              </a:solidFill>
              <a:latin typeface="Roboto"/>
              <a:ea typeface="Roboto"/>
              <a:cs typeface="Roboto"/>
              <a:sym typeface="Roboto"/>
            </a:endParaRPr>
          </a:p>
          <a:p>
            <a:pPr marL="457200" lvl="0" indent="-323850" algn="l" rtl="0">
              <a:lnSpc>
                <a:spcPct val="20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Student forums and seminars</a:t>
            </a:r>
            <a:endParaRPr sz="1500">
              <a:solidFill>
                <a:schemeClr val="dk1"/>
              </a:solidFill>
              <a:latin typeface="Roboto"/>
              <a:ea typeface="Roboto"/>
              <a:cs typeface="Roboto"/>
              <a:sym typeface="Roboto"/>
            </a:endParaRPr>
          </a:p>
          <a:p>
            <a:pPr marL="457200" lvl="0" indent="-323850" algn="l" rtl="0">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Professional learning and partnerships </a:t>
            </a:r>
            <a:endParaRPr sz="1500">
              <a:solidFill>
                <a:schemeClr val="dk1"/>
              </a:solidFill>
              <a:latin typeface="Roboto"/>
              <a:ea typeface="Roboto"/>
              <a:cs typeface="Roboto"/>
              <a:sym typeface="Roboto"/>
            </a:endParaRPr>
          </a:p>
          <a:p>
            <a:pPr marL="914400" lvl="1" indent="-323850" algn="l" rtl="0">
              <a:lnSpc>
                <a:spcPct val="10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MEB Consulting</a:t>
            </a:r>
            <a:endParaRPr sz="1500">
              <a:solidFill>
                <a:schemeClr val="dk1"/>
              </a:solidFill>
              <a:latin typeface="Roboto"/>
              <a:ea typeface="Roboto"/>
              <a:cs typeface="Roboto"/>
              <a:sym typeface="Roboto"/>
            </a:endParaRPr>
          </a:p>
          <a:p>
            <a:pPr marL="914400" lvl="1" indent="-323850" algn="l" rtl="0">
              <a:lnSpc>
                <a:spcPct val="10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AASA Equity in Action Cohort</a:t>
            </a:r>
            <a:endParaRPr sz="1500">
              <a:solidFill>
                <a:schemeClr val="dk1"/>
              </a:solidFill>
              <a:latin typeface="Roboto"/>
              <a:ea typeface="Roboto"/>
              <a:cs typeface="Roboto"/>
              <a:sym typeface="Roboto"/>
            </a:endParaRPr>
          </a:p>
          <a:p>
            <a:pPr marL="914400" lvl="1" indent="-323850" algn="l" rtl="0">
              <a:lnSpc>
                <a:spcPct val="10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SEEDS</a:t>
            </a:r>
            <a:endParaRPr sz="1500">
              <a:solidFill>
                <a:schemeClr val="dk1"/>
              </a:solidFill>
              <a:latin typeface="Roboto"/>
              <a:ea typeface="Roboto"/>
              <a:cs typeface="Roboto"/>
              <a:sym typeface="Roboto"/>
            </a:endParaRPr>
          </a:p>
          <a:p>
            <a:pPr marL="914400" lvl="1" indent="-323850" algn="l" rtl="0">
              <a:lnSpc>
                <a:spcPct val="10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San Ramon Valley Diversity Coalition</a:t>
            </a:r>
            <a:endParaRPr sz="1500">
              <a:solidFill>
                <a:schemeClr val="dk1"/>
              </a:solidFill>
              <a:latin typeface="Roboto"/>
              <a:ea typeface="Roboto"/>
              <a:cs typeface="Roboto"/>
              <a:sym typeface="Roboto"/>
            </a:endParaRPr>
          </a:p>
          <a:p>
            <a:pPr marL="914400" lvl="1" indent="-323850" algn="l" rtl="0">
              <a:lnSpc>
                <a:spcPct val="10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Discovery Counseling Center</a:t>
            </a:r>
            <a:endParaRPr sz="1500">
              <a:solidFill>
                <a:schemeClr val="dk1"/>
              </a:solidFill>
              <a:latin typeface="Roboto"/>
              <a:ea typeface="Roboto"/>
              <a:cs typeface="Roboto"/>
              <a:sym typeface="Roboto"/>
            </a:endParaRPr>
          </a:p>
          <a:p>
            <a:pPr marL="914400" lvl="1" indent="-323850" algn="l" rtl="0">
              <a:lnSpc>
                <a:spcPct val="100000"/>
              </a:lnSpc>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PFLAG</a:t>
            </a:r>
            <a:endParaRPr sz="1500">
              <a:solidFill>
                <a:schemeClr val="dk1"/>
              </a:solidFill>
              <a:latin typeface="Roboto"/>
              <a:ea typeface="Roboto"/>
              <a:cs typeface="Roboto"/>
              <a:sym typeface="Roboto"/>
            </a:endParaRPr>
          </a:p>
          <a:p>
            <a:pPr marL="0" lvl="0" indent="0" algn="l" rtl="0">
              <a:lnSpc>
                <a:spcPct val="200000"/>
              </a:lnSpc>
              <a:spcBef>
                <a:spcPts val="0"/>
              </a:spcBef>
              <a:spcAft>
                <a:spcPts val="0"/>
              </a:spcAft>
              <a:buNone/>
            </a:pP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900">
              <a:solidFill>
                <a:schemeClr val="dk1"/>
              </a:solidFill>
              <a:latin typeface="Roboto"/>
              <a:ea typeface="Roboto"/>
              <a:cs typeface="Roboto"/>
              <a:sym typeface="Roboto"/>
            </a:endParaRPr>
          </a:p>
        </p:txBody>
      </p:sp>
      <p:sp>
        <p:nvSpPr>
          <p:cNvPr id="186" name="Google Shape;186;p28"/>
          <p:cNvSpPr/>
          <p:nvPr/>
        </p:nvSpPr>
        <p:spPr>
          <a:xfrm>
            <a:off x="357100" y="226700"/>
            <a:ext cx="8359800" cy="4221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800" b="1">
                <a:solidFill>
                  <a:srgbClr val="004F98"/>
                </a:solidFill>
                <a:latin typeface="Playfair Display"/>
                <a:ea typeface="Playfair Display"/>
                <a:cs typeface="Playfair Display"/>
                <a:sym typeface="Playfair Display"/>
              </a:rPr>
              <a:t>RESTORATIVE JUSTICE</a:t>
            </a: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100" b="0" i="0" u="none" strike="noStrike" cap="none">
              <a:solidFill>
                <a:schemeClr val="dk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29"/>
          <p:cNvSpPr txBox="1"/>
          <p:nvPr/>
        </p:nvSpPr>
        <p:spPr>
          <a:xfrm>
            <a:off x="-38275" y="227850"/>
            <a:ext cx="8962200" cy="615600"/>
          </a:xfrm>
          <a:prstGeom prst="rect">
            <a:avLst/>
          </a:prstGeom>
          <a:noFill/>
          <a:ln>
            <a:noFill/>
          </a:ln>
        </p:spPr>
        <p:txBody>
          <a:bodyPr spcFirstLastPara="1" wrap="square" lIns="91425" tIns="91425" rIns="91425" bIns="91425" anchor="t" anchorCtr="0">
            <a:spAutoFit/>
          </a:bodyPr>
          <a:lstStyle/>
          <a:p>
            <a:pPr marL="0" lvl="0" indent="0" algn="ctr" rtl="0">
              <a:lnSpc>
                <a:spcPct val="104815"/>
              </a:lnSpc>
              <a:spcBef>
                <a:spcPts val="0"/>
              </a:spcBef>
              <a:spcAft>
                <a:spcPts val="0"/>
              </a:spcAft>
              <a:buNone/>
            </a:pPr>
            <a:r>
              <a:rPr lang="en" sz="2800" b="1">
                <a:solidFill>
                  <a:srgbClr val="004F98"/>
                </a:solidFill>
                <a:latin typeface="Playfair Display"/>
                <a:ea typeface="Playfair Display"/>
                <a:cs typeface="Playfair Display"/>
                <a:sym typeface="Playfair Display"/>
              </a:rPr>
              <a:t>DIVERSIFY DISTRICT STAFFING</a:t>
            </a:r>
            <a:endParaRPr sz="2800" b="1">
              <a:solidFill>
                <a:srgbClr val="004F98"/>
              </a:solidFill>
              <a:latin typeface="Playfair Display"/>
              <a:ea typeface="Playfair Display"/>
              <a:cs typeface="Playfair Display"/>
              <a:sym typeface="Playfair Display"/>
            </a:endParaRPr>
          </a:p>
        </p:txBody>
      </p:sp>
      <p:sp>
        <p:nvSpPr>
          <p:cNvPr id="192" name="Google Shape;192;p29"/>
          <p:cNvSpPr txBox="1">
            <a:spLocks noGrp="1"/>
          </p:cNvSpPr>
          <p:nvPr>
            <p:ph type="body" idx="4294967295"/>
          </p:nvPr>
        </p:nvSpPr>
        <p:spPr>
          <a:xfrm>
            <a:off x="400850" y="1076275"/>
            <a:ext cx="8270700" cy="3805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Expand staff recruitment strategies and plans</a:t>
            </a:r>
            <a:endParaRPr sz="1600">
              <a:solidFill>
                <a:schemeClr val="dk1"/>
              </a:solidFill>
              <a:latin typeface="Roboto"/>
              <a:ea typeface="Roboto"/>
              <a:cs typeface="Roboto"/>
              <a:sym typeface="Roboto"/>
            </a:endParaRPr>
          </a:p>
          <a:p>
            <a:pPr marL="457200" lvl="0" indent="0" algn="l" rtl="0">
              <a:spcBef>
                <a:spcPts val="0"/>
              </a:spcBef>
              <a:spcAft>
                <a:spcPts val="0"/>
              </a:spcAft>
              <a:buNone/>
            </a:pPr>
            <a:endParaRPr sz="1600">
              <a:solidFill>
                <a:schemeClr val="dk1"/>
              </a:solidFill>
              <a:highlight>
                <a:schemeClr val="lt1"/>
              </a:highlight>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Examine existing staff selection processes for bias </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Revise and standardize staff selection processes to reduce/eliminate bias</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600">
              <a:solidFill>
                <a:schemeClr val="dk1"/>
              </a:solidFill>
              <a:latin typeface="Roboto"/>
              <a:ea typeface="Roboto"/>
              <a:cs typeface="Roboto"/>
              <a:sym typeface="Roboto"/>
            </a:endParaRPr>
          </a:p>
          <a:p>
            <a:pPr marL="457200" lvl="0" indent="-330200" algn="l" rtl="0">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Implement strategies to attract, recruit and select more diverse leaders </a:t>
            </a:r>
            <a:endParaRPr sz="1600">
              <a:solidFill>
                <a:schemeClr val="dk1"/>
              </a:solidFill>
              <a:latin typeface="Roboto"/>
              <a:ea typeface="Roboto"/>
              <a:cs typeface="Roboto"/>
              <a:sym typeface="Roboto"/>
            </a:endParaRPr>
          </a:p>
          <a:p>
            <a:pPr marL="0" lvl="0" indent="0" algn="l" rtl="0">
              <a:spcBef>
                <a:spcPts val="0"/>
              </a:spcBef>
              <a:spcAft>
                <a:spcPts val="0"/>
              </a:spcAft>
              <a:buNone/>
            </a:pPr>
            <a:endParaRPr sz="1900">
              <a:solidFill>
                <a:schemeClr val="dk1"/>
              </a:solidFill>
              <a:latin typeface="Roboto"/>
              <a:ea typeface="Roboto"/>
              <a:cs typeface="Roboto"/>
              <a:sym typeface="Roboto"/>
            </a:endParaRPr>
          </a:p>
        </p:txBody>
      </p:sp>
      <p:pic>
        <p:nvPicPr>
          <p:cNvPr id="193" name="Google Shape;193;p29"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0"/>
          <p:cNvSpPr txBox="1"/>
          <p:nvPr/>
        </p:nvSpPr>
        <p:spPr>
          <a:xfrm>
            <a:off x="-38275" y="227850"/>
            <a:ext cx="8962200" cy="1067400"/>
          </a:xfrm>
          <a:prstGeom prst="rect">
            <a:avLst/>
          </a:prstGeom>
          <a:noFill/>
          <a:ln>
            <a:noFill/>
          </a:ln>
        </p:spPr>
        <p:txBody>
          <a:bodyPr spcFirstLastPara="1" wrap="square" lIns="91425" tIns="91425" rIns="91425" bIns="91425" anchor="t" anchorCtr="0">
            <a:spAutoFit/>
          </a:bodyPr>
          <a:lstStyle/>
          <a:p>
            <a:pPr marL="0" lvl="0" indent="0" algn="ctr" rtl="0">
              <a:lnSpc>
                <a:spcPct val="104815"/>
              </a:lnSpc>
              <a:spcBef>
                <a:spcPts val="0"/>
              </a:spcBef>
              <a:spcAft>
                <a:spcPts val="0"/>
              </a:spcAft>
              <a:buNone/>
            </a:pPr>
            <a:r>
              <a:rPr lang="en" sz="2800" b="1">
                <a:solidFill>
                  <a:srgbClr val="004F98"/>
                </a:solidFill>
                <a:latin typeface="Playfair Display"/>
                <a:ea typeface="Playfair Display"/>
                <a:cs typeface="Playfair Display"/>
                <a:sym typeface="Playfair Display"/>
              </a:rPr>
              <a:t>DISTRICT POLICIES, PROCEDURES, AND PRACTICES</a:t>
            </a:r>
            <a:endParaRPr sz="2800" b="1">
              <a:solidFill>
                <a:srgbClr val="004F98"/>
              </a:solidFill>
              <a:latin typeface="Playfair Display"/>
              <a:ea typeface="Playfair Display"/>
              <a:cs typeface="Playfair Display"/>
              <a:sym typeface="Playfair Display"/>
            </a:endParaRPr>
          </a:p>
        </p:txBody>
      </p:sp>
      <p:sp>
        <p:nvSpPr>
          <p:cNvPr id="199" name="Google Shape;199;p30"/>
          <p:cNvSpPr txBox="1">
            <a:spLocks noGrp="1"/>
          </p:cNvSpPr>
          <p:nvPr>
            <p:ph type="body" idx="4294967295"/>
          </p:nvPr>
        </p:nvSpPr>
        <p:spPr>
          <a:xfrm>
            <a:off x="400850" y="1384950"/>
            <a:ext cx="8270700" cy="3497100"/>
          </a:xfrm>
          <a:prstGeom prst="rect">
            <a:avLst/>
          </a:prstGeom>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Review Board Policies and Administrative Regulations</a:t>
            </a:r>
            <a:endParaRPr sz="1700">
              <a:solidFill>
                <a:schemeClr val="dk1"/>
              </a:solidFill>
              <a:latin typeface="Roboto"/>
              <a:ea typeface="Roboto"/>
              <a:cs typeface="Roboto"/>
              <a:sym typeface="Roboto"/>
            </a:endParaRPr>
          </a:p>
          <a:p>
            <a:pPr marL="457200" lvl="0" indent="0" algn="l" rtl="0">
              <a:spcBef>
                <a:spcPts val="0"/>
              </a:spcBef>
              <a:spcAft>
                <a:spcPts val="0"/>
              </a:spcAft>
              <a:buNone/>
            </a:pPr>
            <a:endParaRPr sz="1700">
              <a:solidFill>
                <a:schemeClr val="dk1"/>
              </a:solidFill>
              <a:latin typeface="Roboto"/>
              <a:ea typeface="Roboto"/>
              <a:cs typeface="Roboto"/>
              <a:sym typeface="Roboto"/>
            </a:endParaRPr>
          </a:p>
          <a:p>
            <a:pPr marL="457200" lvl="0" indent="-336550" algn="l" rtl="0">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Examine current practices (i.e. math pathways)</a:t>
            </a:r>
            <a:endParaRPr sz="1700">
              <a:solidFill>
                <a:schemeClr val="dk1"/>
              </a:solidFill>
              <a:latin typeface="Roboto"/>
              <a:ea typeface="Roboto"/>
              <a:cs typeface="Roboto"/>
              <a:sym typeface="Roboto"/>
            </a:endParaRPr>
          </a:p>
          <a:p>
            <a:pPr marL="0" lvl="0" indent="0" algn="l" rtl="0">
              <a:spcBef>
                <a:spcPts val="0"/>
              </a:spcBef>
              <a:spcAft>
                <a:spcPts val="0"/>
              </a:spcAft>
              <a:buNone/>
            </a:pPr>
            <a:endParaRPr sz="1700">
              <a:solidFill>
                <a:schemeClr val="dk1"/>
              </a:solidFill>
              <a:latin typeface="Roboto"/>
              <a:ea typeface="Roboto"/>
              <a:cs typeface="Roboto"/>
              <a:sym typeface="Roboto"/>
            </a:endParaRPr>
          </a:p>
          <a:p>
            <a:pPr marL="457200" lvl="0" indent="-336550" algn="l" rtl="0">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Refine Responding to Discrimination and Hate Handbook and Gender Support Plan procedures</a:t>
            </a:r>
            <a:endParaRPr sz="1700">
              <a:solidFill>
                <a:schemeClr val="dk1"/>
              </a:solidFill>
              <a:latin typeface="Roboto"/>
              <a:ea typeface="Roboto"/>
              <a:cs typeface="Roboto"/>
              <a:sym typeface="Roboto"/>
            </a:endParaRPr>
          </a:p>
        </p:txBody>
      </p:sp>
      <p:pic>
        <p:nvPicPr>
          <p:cNvPr id="200" name="Google Shape;200;p30"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05"/>
        <p:cNvGrpSpPr/>
        <p:nvPr/>
      </p:nvGrpSpPr>
      <p:grpSpPr>
        <a:xfrm>
          <a:off x="0" y="0"/>
          <a:ext cx="0" cy="0"/>
          <a:chOff x="0" y="0"/>
          <a:chExt cx="0" cy="0"/>
        </a:xfrm>
      </p:grpSpPr>
      <p:pic>
        <p:nvPicPr>
          <p:cNvPr id="206" name="Google Shape;206;p31"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207" name="Google Shape;207;p31"/>
          <p:cNvSpPr/>
          <p:nvPr/>
        </p:nvSpPr>
        <p:spPr>
          <a:xfrm>
            <a:off x="357100" y="226700"/>
            <a:ext cx="8359800" cy="4221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800" b="1">
                <a:solidFill>
                  <a:srgbClr val="004F98"/>
                </a:solidFill>
                <a:latin typeface="Playfair Display"/>
                <a:ea typeface="Playfair Display"/>
                <a:cs typeface="Playfair Display"/>
                <a:sym typeface="Playfair Display"/>
              </a:rPr>
              <a:t>EXISTING WORK AND EQUITY</a:t>
            </a: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100" b="0" i="0" u="none" strike="noStrike" cap="none">
              <a:solidFill>
                <a:schemeClr val="dk1"/>
              </a:solidFill>
              <a:latin typeface="Arial"/>
              <a:ea typeface="Arial"/>
              <a:cs typeface="Arial"/>
              <a:sym typeface="Arial"/>
            </a:endParaRPr>
          </a:p>
        </p:txBody>
      </p:sp>
      <p:grpSp>
        <p:nvGrpSpPr>
          <p:cNvPr id="208" name="Google Shape;208;p31"/>
          <p:cNvGrpSpPr/>
          <p:nvPr/>
        </p:nvGrpSpPr>
        <p:grpSpPr>
          <a:xfrm>
            <a:off x="3016716" y="1473288"/>
            <a:ext cx="3079074" cy="2944853"/>
            <a:chOff x="4721450" y="1509475"/>
            <a:chExt cx="79350" cy="74325"/>
          </a:xfrm>
        </p:grpSpPr>
        <p:sp>
          <p:nvSpPr>
            <p:cNvPr id="209" name="Google Shape;209;p31"/>
            <p:cNvSpPr/>
            <p:nvPr/>
          </p:nvSpPr>
          <p:spPr>
            <a:xfrm>
              <a:off x="4729025" y="1509475"/>
              <a:ext cx="27050" cy="26725"/>
            </a:xfrm>
            <a:custGeom>
              <a:avLst/>
              <a:gdLst/>
              <a:ahLst/>
              <a:cxnLst/>
              <a:rect l="l" t="t" r="r" b="b"/>
              <a:pathLst>
                <a:path w="1082" h="1069" extrusionOk="0">
                  <a:moveTo>
                    <a:pt x="440" y="1"/>
                  </a:moveTo>
                  <a:lnTo>
                    <a:pt x="570" y="224"/>
                  </a:lnTo>
                  <a:cubicBezTo>
                    <a:pt x="296" y="405"/>
                    <a:pt x="94" y="672"/>
                    <a:pt x="0" y="989"/>
                  </a:cubicBezTo>
                  <a:lnTo>
                    <a:pt x="188" y="809"/>
                  </a:lnTo>
                  <a:lnTo>
                    <a:pt x="462" y="1068"/>
                  </a:lnTo>
                  <a:cubicBezTo>
                    <a:pt x="527" y="888"/>
                    <a:pt x="649" y="737"/>
                    <a:pt x="808" y="628"/>
                  </a:cubicBezTo>
                  <a:lnTo>
                    <a:pt x="923" y="823"/>
                  </a:lnTo>
                  <a:lnTo>
                    <a:pt x="1082" y="188"/>
                  </a:lnTo>
                  <a:lnTo>
                    <a:pt x="440" y="1"/>
                  </a:lnTo>
                  <a:close/>
                </a:path>
              </a:pathLst>
            </a:custGeom>
            <a:solidFill>
              <a:srgbClr val="004F98"/>
            </a:solidFill>
            <a:ln w="9525" cap="flat" cmpd="sng">
              <a:solidFill>
                <a:srgbClr val="37495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0" name="Google Shape;210;p31"/>
            <p:cNvSpPr/>
            <p:nvPr/>
          </p:nvSpPr>
          <p:spPr>
            <a:xfrm>
              <a:off x="4721450" y="1533275"/>
              <a:ext cx="32300" cy="42600"/>
            </a:xfrm>
            <a:custGeom>
              <a:avLst/>
              <a:gdLst/>
              <a:ahLst/>
              <a:cxnLst/>
              <a:rect l="l" t="t" r="r" b="b"/>
              <a:pathLst>
                <a:path w="1292" h="1704" extrusionOk="0">
                  <a:moveTo>
                    <a:pt x="491" y="1"/>
                  </a:moveTo>
                  <a:lnTo>
                    <a:pt x="0" y="455"/>
                  </a:lnTo>
                  <a:lnTo>
                    <a:pt x="238" y="455"/>
                  </a:lnTo>
                  <a:cubicBezTo>
                    <a:pt x="253" y="1025"/>
                    <a:pt x="635" y="1530"/>
                    <a:pt x="1183" y="1703"/>
                  </a:cubicBezTo>
                  <a:lnTo>
                    <a:pt x="1024" y="1530"/>
                  </a:lnTo>
                  <a:lnTo>
                    <a:pt x="1291" y="1256"/>
                  </a:lnTo>
                  <a:cubicBezTo>
                    <a:pt x="952" y="1133"/>
                    <a:pt x="721" y="816"/>
                    <a:pt x="707" y="455"/>
                  </a:cubicBezTo>
                  <a:lnTo>
                    <a:pt x="945" y="455"/>
                  </a:lnTo>
                  <a:lnTo>
                    <a:pt x="491" y="1"/>
                  </a:lnTo>
                  <a:close/>
                </a:path>
              </a:pathLst>
            </a:custGeom>
            <a:solidFill>
              <a:srgbClr val="004F98"/>
            </a:solidFill>
            <a:ln w="9525" cap="flat" cmpd="sng">
              <a:solidFill>
                <a:srgbClr val="5F7D9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1" name="Google Shape;211;p31"/>
            <p:cNvSpPr/>
            <p:nvPr/>
          </p:nvSpPr>
          <p:spPr>
            <a:xfrm>
              <a:off x="4750650" y="1551675"/>
              <a:ext cx="42950" cy="32125"/>
            </a:xfrm>
            <a:custGeom>
              <a:avLst/>
              <a:gdLst/>
              <a:ahLst/>
              <a:cxnLst/>
              <a:rect l="l" t="t" r="r" b="b"/>
              <a:pathLst>
                <a:path w="1718" h="1285" extrusionOk="0">
                  <a:moveTo>
                    <a:pt x="1256" y="1"/>
                  </a:moveTo>
                  <a:cubicBezTo>
                    <a:pt x="1126" y="332"/>
                    <a:pt x="808" y="556"/>
                    <a:pt x="448" y="570"/>
                  </a:cubicBezTo>
                  <a:lnTo>
                    <a:pt x="448" y="340"/>
                  </a:lnTo>
                  <a:lnTo>
                    <a:pt x="1" y="794"/>
                  </a:lnTo>
                  <a:lnTo>
                    <a:pt x="448" y="1284"/>
                  </a:lnTo>
                  <a:lnTo>
                    <a:pt x="448" y="1032"/>
                  </a:lnTo>
                  <a:cubicBezTo>
                    <a:pt x="1039" y="1025"/>
                    <a:pt x="1551" y="635"/>
                    <a:pt x="1717" y="73"/>
                  </a:cubicBezTo>
                  <a:lnTo>
                    <a:pt x="1717" y="73"/>
                  </a:lnTo>
                  <a:lnTo>
                    <a:pt x="1515" y="260"/>
                  </a:lnTo>
                  <a:lnTo>
                    <a:pt x="1256" y="1"/>
                  </a:lnTo>
                  <a:close/>
                </a:path>
              </a:pathLst>
            </a:custGeom>
            <a:solidFill>
              <a:srgbClr val="004F98"/>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2" name="Google Shape;212;p31"/>
            <p:cNvSpPr/>
            <p:nvPr/>
          </p:nvSpPr>
          <p:spPr>
            <a:xfrm>
              <a:off x="4761300" y="1510025"/>
              <a:ext cx="39500" cy="44375"/>
            </a:xfrm>
            <a:custGeom>
              <a:avLst/>
              <a:gdLst/>
              <a:ahLst/>
              <a:cxnLst/>
              <a:rect l="l" t="t" r="r" b="b"/>
              <a:pathLst>
                <a:path w="1580" h="1775" extrusionOk="0">
                  <a:moveTo>
                    <a:pt x="13" y="0"/>
                  </a:moveTo>
                  <a:cubicBezTo>
                    <a:pt x="9" y="0"/>
                    <a:pt x="5" y="0"/>
                    <a:pt x="0" y="0"/>
                  </a:cubicBezTo>
                  <a:lnTo>
                    <a:pt x="0" y="462"/>
                  </a:lnTo>
                  <a:cubicBezTo>
                    <a:pt x="476" y="462"/>
                    <a:pt x="873" y="844"/>
                    <a:pt x="880" y="1328"/>
                  </a:cubicBezTo>
                  <a:lnTo>
                    <a:pt x="635" y="1328"/>
                  </a:lnTo>
                  <a:lnTo>
                    <a:pt x="1089" y="1775"/>
                  </a:lnTo>
                  <a:lnTo>
                    <a:pt x="1580" y="1328"/>
                  </a:lnTo>
                  <a:lnTo>
                    <a:pt x="1349" y="1328"/>
                  </a:lnTo>
                  <a:cubicBezTo>
                    <a:pt x="1335" y="589"/>
                    <a:pt x="743" y="0"/>
                    <a:pt x="13" y="0"/>
                  </a:cubicBezTo>
                  <a:close/>
                </a:path>
              </a:pathLst>
            </a:custGeom>
            <a:solidFill>
              <a:srgbClr val="004F98"/>
            </a:solid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sp>
        <p:nvSpPr>
          <p:cNvPr id="213" name="Google Shape;213;p31"/>
          <p:cNvSpPr txBox="1"/>
          <p:nvPr/>
        </p:nvSpPr>
        <p:spPr>
          <a:xfrm>
            <a:off x="3864225" y="890950"/>
            <a:ext cx="1348200" cy="477000"/>
          </a:xfrm>
          <a:prstGeom prst="rect">
            <a:avLst/>
          </a:prstGeom>
          <a:solidFill>
            <a:schemeClr val="lt1"/>
          </a:solidFill>
          <a:ln w="28575" cap="flat" cmpd="sng">
            <a:solidFill>
              <a:srgbClr val="004F9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dk1"/>
                </a:solidFill>
                <a:latin typeface="Roboto"/>
                <a:ea typeface="Roboto"/>
                <a:cs typeface="Roboto"/>
                <a:sym typeface="Roboto"/>
              </a:rPr>
              <a:t>Informs</a:t>
            </a:r>
            <a:endParaRPr sz="1900" b="1">
              <a:solidFill>
                <a:schemeClr val="dk1"/>
              </a:solidFill>
              <a:latin typeface="Roboto"/>
              <a:ea typeface="Roboto"/>
              <a:cs typeface="Roboto"/>
              <a:sym typeface="Roboto"/>
            </a:endParaRPr>
          </a:p>
        </p:txBody>
      </p:sp>
      <p:sp>
        <p:nvSpPr>
          <p:cNvPr id="214" name="Google Shape;214;p31"/>
          <p:cNvSpPr txBox="1"/>
          <p:nvPr/>
        </p:nvSpPr>
        <p:spPr>
          <a:xfrm>
            <a:off x="3864225" y="4529500"/>
            <a:ext cx="1440600" cy="477000"/>
          </a:xfrm>
          <a:prstGeom prst="rect">
            <a:avLst/>
          </a:prstGeom>
          <a:solidFill>
            <a:schemeClr val="lt1"/>
          </a:solidFill>
          <a:ln w="28575" cap="flat" cmpd="sng">
            <a:solidFill>
              <a:srgbClr val="004F9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1900" b="1">
                <a:solidFill>
                  <a:schemeClr val="dk1"/>
                </a:solidFill>
                <a:latin typeface="Roboto"/>
                <a:ea typeface="Roboto"/>
                <a:cs typeface="Roboto"/>
                <a:sym typeface="Roboto"/>
              </a:rPr>
              <a:t>Enhances</a:t>
            </a:r>
            <a:endParaRPr sz="1900" b="1">
              <a:solidFill>
                <a:schemeClr val="dk1"/>
              </a:solidFill>
              <a:latin typeface="Roboto"/>
              <a:ea typeface="Roboto"/>
              <a:cs typeface="Roboto"/>
              <a:sym typeface="Roboto"/>
            </a:endParaRPr>
          </a:p>
        </p:txBody>
      </p:sp>
      <p:sp>
        <p:nvSpPr>
          <p:cNvPr id="215" name="Google Shape;215;p31"/>
          <p:cNvSpPr/>
          <p:nvPr/>
        </p:nvSpPr>
        <p:spPr>
          <a:xfrm>
            <a:off x="6279301" y="2597699"/>
            <a:ext cx="464407" cy="477000"/>
          </a:xfrm>
          <a:custGeom>
            <a:avLst/>
            <a:gdLst/>
            <a:ahLst/>
            <a:cxnLst/>
            <a:rect l="l" t="t" r="r" b="b"/>
            <a:pathLst>
              <a:path w="11169" h="11169" extrusionOk="0">
                <a:moveTo>
                  <a:pt x="5585" y="382"/>
                </a:moveTo>
                <a:cubicBezTo>
                  <a:pt x="6990" y="382"/>
                  <a:pt x="8311" y="930"/>
                  <a:pt x="9311" y="1906"/>
                </a:cubicBezTo>
                <a:cubicBezTo>
                  <a:pt x="10300" y="2906"/>
                  <a:pt x="10835" y="4216"/>
                  <a:pt x="10835" y="5633"/>
                </a:cubicBezTo>
                <a:cubicBezTo>
                  <a:pt x="10835" y="7002"/>
                  <a:pt x="10288" y="8311"/>
                  <a:pt x="9311" y="9312"/>
                </a:cubicBezTo>
                <a:cubicBezTo>
                  <a:pt x="8311" y="10300"/>
                  <a:pt x="7002" y="10836"/>
                  <a:pt x="5585" y="10836"/>
                </a:cubicBezTo>
                <a:cubicBezTo>
                  <a:pt x="4192" y="10836"/>
                  <a:pt x="2858" y="10288"/>
                  <a:pt x="1870" y="9312"/>
                </a:cubicBezTo>
                <a:cubicBezTo>
                  <a:pt x="870" y="8311"/>
                  <a:pt x="334" y="7002"/>
                  <a:pt x="334" y="5585"/>
                </a:cubicBezTo>
                <a:cubicBezTo>
                  <a:pt x="334" y="4192"/>
                  <a:pt x="882" y="2858"/>
                  <a:pt x="1870" y="1870"/>
                </a:cubicBezTo>
                <a:cubicBezTo>
                  <a:pt x="1953" y="1775"/>
                  <a:pt x="2061" y="1668"/>
                  <a:pt x="2168" y="1596"/>
                </a:cubicBezTo>
                <a:lnTo>
                  <a:pt x="2418" y="2001"/>
                </a:lnTo>
                <a:cubicBezTo>
                  <a:pt x="2465" y="2073"/>
                  <a:pt x="2489" y="2180"/>
                  <a:pt x="2465" y="2263"/>
                </a:cubicBezTo>
                <a:lnTo>
                  <a:pt x="2168" y="3537"/>
                </a:lnTo>
                <a:cubicBezTo>
                  <a:pt x="2120" y="3692"/>
                  <a:pt x="2180" y="3870"/>
                  <a:pt x="2299" y="4013"/>
                </a:cubicBezTo>
                <a:lnTo>
                  <a:pt x="3489" y="5228"/>
                </a:lnTo>
                <a:cubicBezTo>
                  <a:pt x="3586" y="5335"/>
                  <a:pt x="3721" y="5384"/>
                  <a:pt x="3869" y="5384"/>
                </a:cubicBezTo>
                <a:cubicBezTo>
                  <a:pt x="3885" y="5384"/>
                  <a:pt x="3901" y="5384"/>
                  <a:pt x="3918" y="5382"/>
                </a:cubicBezTo>
                <a:lnTo>
                  <a:pt x="4811" y="5275"/>
                </a:lnTo>
                <a:lnTo>
                  <a:pt x="5692" y="6014"/>
                </a:lnTo>
                <a:lnTo>
                  <a:pt x="5418" y="6752"/>
                </a:lnTo>
                <a:cubicBezTo>
                  <a:pt x="5406" y="6787"/>
                  <a:pt x="5406" y="6847"/>
                  <a:pt x="5442" y="6883"/>
                </a:cubicBezTo>
                <a:lnTo>
                  <a:pt x="5573" y="7109"/>
                </a:lnTo>
                <a:cubicBezTo>
                  <a:pt x="5606" y="7158"/>
                  <a:pt x="5661" y="7185"/>
                  <a:pt x="5720" y="7185"/>
                </a:cubicBezTo>
                <a:cubicBezTo>
                  <a:pt x="5746" y="7185"/>
                  <a:pt x="5773" y="7179"/>
                  <a:pt x="5799" y="7168"/>
                </a:cubicBezTo>
                <a:cubicBezTo>
                  <a:pt x="5871" y="7121"/>
                  <a:pt x="5894" y="7014"/>
                  <a:pt x="5859" y="6942"/>
                </a:cubicBezTo>
                <a:lnTo>
                  <a:pt x="5763" y="6787"/>
                </a:lnTo>
                <a:lnTo>
                  <a:pt x="6133" y="5799"/>
                </a:lnTo>
                <a:lnTo>
                  <a:pt x="7621" y="6002"/>
                </a:lnTo>
                <a:lnTo>
                  <a:pt x="8930" y="6930"/>
                </a:lnTo>
                <a:cubicBezTo>
                  <a:pt x="8978" y="6954"/>
                  <a:pt x="9014" y="7002"/>
                  <a:pt x="9014" y="7061"/>
                </a:cubicBezTo>
                <a:cubicBezTo>
                  <a:pt x="9014" y="7121"/>
                  <a:pt x="8990" y="7168"/>
                  <a:pt x="8966" y="7204"/>
                </a:cubicBezTo>
                <a:lnTo>
                  <a:pt x="6466" y="10169"/>
                </a:lnTo>
                <a:lnTo>
                  <a:pt x="6454" y="10169"/>
                </a:lnTo>
                <a:lnTo>
                  <a:pt x="6275" y="10038"/>
                </a:lnTo>
                <a:lnTo>
                  <a:pt x="6275" y="10026"/>
                </a:lnTo>
                <a:lnTo>
                  <a:pt x="6597" y="8264"/>
                </a:lnTo>
                <a:cubicBezTo>
                  <a:pt x="6597" y="8216"/>
                  <a:pt x="6597" y="8192"/>
                  <a:pt x="6585" y="8145"/>
                </a:cubicBezTo>
                <a:lnTo>
                  <a:pt x="6192" y="7502"/>
                </a:lnTo>
                <a:cubicBezTo>
                  <a:pt x="6167" y="7452"/>
                  <a:pt x="6109" y="7426"/>
                  <a:pt x="6051" y="7426"/>
                </a:cubicBezTo>
                <a:cubicBezTo>
                  <a:pt x="6025" y="7426"/>
                  <a:pt x="6000" y="7431"/>
                  <a:pt x="5978" y="7442"/>
                </a:cubicBezTo>
                <a:cubicBezTo>
                  <a:pt x="5894" y="7490"/>
                  <a:pt x="5871" y="7597"/>
                  <a:pt x="5918" y="7668"/>
                </a:cubicBezTo>
                <a:lnTo>
                  <a:pt x="6275" y="8264"/>
                </a:lnTo>
                <a:lnTo>
                  <a:pt x="5954" y="9966"/>
                </a:lnTo>
                <a:cubicBezTo>
                  <a:pt x="5930" y="10097"/>
                  <a:pt x="5990" y="10216"/>
                  <a:pt x="6097" y="10300"/>
                </a:cubicBezTo>
                <a:lnTo>
                  <a:pt x="6275" y="10443"/>
                </a:lnTo>
                <a:cubicBezTo>
                  <a:pt x="6335" y="10478"/>
                  <a:pt x="6406" y="10502"/>
                  <a:pt x="6466" y="10502"/>
                </a:cubicBezTo>
                <a:cubicBezTo>
                  <a:pt x="6573" y="10502"/>
                  <a:pt x="6656" y="10455"/>
                  <a:pt x="6716" y="10383"/>
                </a:cubicBezTo>
                <a:lnTo>
                  <a:pt x="9216" y="7418"/>
                </a:lnTo>
                <a:cubicBezTo>
                  <a:pt x="9311" y="7311"/>
                  <a:pt x="9347" y="7168"/>
                  <a:pt x="9335" y="7014"/>
                </a:cubicBezTo>
                <a:cubicBezTo>
                  <a:pt x="9323" y="6871"/>
                  <a:pt x="9228" y="6752"/>
                  <a:pt x="9133" y="6656"/>
                </a:cubicBezTo>
                <a:lnTo>
                  <a:pt x="7787" y="5716"/>
                </a:lnTo>
                <a:cubicBezTo>
                  <a:pt x="7776" y="5704"/>
                  <a:pt x="7740" y="5692"/>
                  <a:pt x="7716" y="5692"/>
                </a:cubicBezTo>
                <a:lnTo>
                  <a:pt x="6049" y="5454"/>
                </a:lnTo>
                <a:cubicBezTo>
                  <a:pt x="6040" y="5452"/>
                  <a:pt x="6031" y="5452"/>
                  <a:pt x="6022" y="5452"/>
                </a:cubicBezTo>
                <a:cubicBezTo>
                  <a:pt x="5958" y="5452"/>
                  <a:pt x="5891" y="5488"/>
                  <a:pt x="5871" y="5561"/>
                </a:cubicBezTo>
                <a:lnTo>
                  <a:pt x="5811" y="5704"/>
                </a:lnTo>
                <a:lnTo>
                  <a:pt x="4966" y="4990"/>
                </a:lnTo>
                <a:cubicBezTo>
                  <a:pt x="4930" y="4966"/>
                  <a:pt x="4882" y="4942"/>
                  <a:pt x="4847" y="4942"/>
                </a:cubicBezTo>
                <a:lnTo>
                  <a:pt x="4216" y="5025"/>
                </a:lnTo>
                <a:lnTo>
                  <a:pt x="4192" y="4466"/>
                </a:lnTo>
                <a:cubicBezTo>
                  <a:pt x="4192" y="4382"/>
                  <a:pt x="4251" y="4287"/>
                  <a:pt x="4335" y="4275"/>
                </a:cubicBezTo>
                <a:lnTo>
                  <a:pt x="5466" y="4097"/>
                </a:lnTo>
                <a:lnTo>
                  <a:pt x="5478" y="4501"/>
                </a:lnTo>
                <a:cubicBezTo>
                  <a:pt x="5478" y="4585"/>
                  <a:pt x="5561" y="4668"/>
                  <a:pt x="5644" y="4668"/>
                </a:cubicBezTo>
                <a:cubicBezTo>
                  <a:pt x="5740" y="4668"/>
                  <a:pt x="5811" y="4585"/>
                  <a:pt x="5811" y="4501"/>
                </a:cubicBezTo>
                <a:lnTo>
                  <a:pt x="5799" y="3978"/>
                </a:lnTo>
                <a:lnTo>
                  <a:pt x="6454" y="3239"/>
                </a:lnTo>
                <a:cubicBezTo>
                  <a:pt x="6514" y="3156"/>
                  <a:pt x="6514" y="3073"/>
                  <a:pt x="6430" y="3001"/>
                </a:cubicBezTo>
                <a:cubicBezTo>
                  <a:pt x="6396" y="2973"/>
                  <a:pt x="6359" y="2958"/>
                  <a:pt x="6321" y="2958"/>
                </a:cubicBezTo>
                <a:cubicBezTo>
                  <a:pt x="6279" y="2958"/>
                  <a:pt x="6236" y="2976"/>
                  <a:pt x="6192" y="3013"/>
                </a:cubicBezTo>
                <a:lnTo>
                  <a:pt x="5525" y="3775"/>
                </a:lnTo>
                <a:lnTo>
                  <a:pt x="4275" y="3978"/>
                </a:lnTo>
                <a:cubicBezTo>
                  <a:pt x="4025" y="4025"/>
                  <a:pt x="3835" y="4251"/>
                  <a:pt x="3847" y="4513"/>
                </a:cubicBezTo>
                <a:lnTo>
                  <a:pt x="3870" y="5085"/>
                </a:lnTo>
                <a:lnTo>
                  <a:pt x="3858" y="5085"/>
                </a:lnTo>
                <a:cubicBezTo>
                  <a:pt x="3799" y="5085"/>
                  <a:pt x="3739" y="5061"/>
                  <a:pt x="3716" y="5025"/>
                </a:cubicBezTo>
                <a:lnTo>
                  <a:pt x="2525" y="3799"/>
                </a:lnTo>
                <a:cubicBezTo>
                  <a:pt x="2477" y="3751"/>
                  <a:pt x="2465" y="3692"/>
                  <a:pt x="2477" y="3620"/>
                </a:cubicBezTo>
                <a:lnTo>
                  <a:pt x="2775" y="2358"/>
                </a:lnTo>
                <a:cubicBezTo>
                  <a:pt x="2823" y="2180"/>
                  <a:pt x="2787" y="1989"/>
                  <a:pt x="2680" y="1834"/>
                </a:cubicBezTo>
                <a:lnTo>
                  <a:pt x="2418" y="1406"/>
                </a:lnTo>
                <a:cubicBezTo>
                  <a:pt x="2668" y="1215"/>
                  <a:pt x="2954" y="1037"/>
                  <a:pt x="3239" y="894"/>
                </a:cubicBezTo>
                <a:lnTo>
                  <a:pt x="3454" y="1251"/>
                </a:lnTo>
                <a:cubicBezTo>
                  <a:pt x="3485" y="1306"/>
                  <a:pt x="3536" y="1330"/>
                  <a:pt x="3588" y="1330"/>
                </a:cubicBezTo>
                <a:cubicBezTo>
                  <a:pt x="3616" y="1330"/>
                  <a:pt x="3643" y="1323"/>
                  <a:pt x="3668" y="1311"/>
                </a:cubicBezTo>
                <a:lnTo>
                  <a:pt x="4442" y="989"/>
                </a:lnTo>
                <a:lnTo>
                  <a:pt x="5168" y="953"/>
                </a:lnTo>
                <a:cubicBezTo>
                  <a:pt x="5216" y="953"/>
                  <a:pt x="5228" y="977"/>
                  <a:pt x="5240" y="989"/>
                </a:cubicBezTo>
                <a:cubicBezTo>
                  <a:pt x="5263" y="1001"/>
                  <a:pt x="5275" y="1013"/>
                  <a:pt x="5275" y="1061"/>
                </a:cubicBezTo>
                <a:cubicBezTo>
                  <a:pt x="5275" y="1096"/>
                  <a:pt x="5240" y="1120"/>
                  <a:pt x="5228" y="1132"/>
                </a:cubicBezTo>
                <a:lnTo>
                  <a:pt x="4585" y="1453"/>
                </a:lnTo>
                <a:cubicBezTo>
                  <a:pt x="4525" y="1477"/>
                  <a:pt x="4501" y="1525"/>
                  <a:pt x="4501" y="1596"/>
                </a:cubicBezTo>
                <a:cubicBezTo>
                  <a:pt x="4501" y="1668"/>
                  <a:pt x="4525" y="1715"/>
                  <a:pt x="4585" y="1751"/>
                </a:cubicBezTo>
                <a:lnTo>
                  <a:pt x="5621" y="2346"/>
                </a:lnTo>
                <a:cubicBezTo>
                  <a:pt x="5641" y="2360"/>
                  <a:pt x="5666" y="2366"/>
                  <a:pt x="5693" y="2366"/>
                </a:cubicBezTo>
                <a:cubicBezTo>
                  <a:pt x="5712" y="2366"/>
                  <a:pt x="5732" y="2363"/>
                  <a:pt x="5752" y="2358"/>
                </a:cubicBezTo>
                <a:cubicBezTo>
                  <a:pt x="5799" y="2346"/>
                  <a:pt x="5823" y="2311"/>
                  <a:pt x="5859" y="2263"/>
                </a:cubicBezTo>
                <a:lnTo>
                  <a:pt x="6109" y="1608"/>
                </a:lnTo>
                <a:lnTo>
                  <a:pt x="7240" y="2311"/>
                </a:lnTo>
                <a:lnTo>
                  <a:pt x="7240" y="2323"/>
                </a:lnTo>
                <a:cubicBezTo>
                  <a:pt x="7240" y="2323"/>
                  <a:pt x="7240" y="2346"/>
                  <a:pt x="7228" y="2346"/>
                </a:cubicBezTo>
                <a:lnTo>
                  <a:pt x="6716" y="2501"/>
                </a:lnTo>
                <a:cubicBezTo>
                  <a:pt x="6633" y="2537"/>
                  <a:pt x="6585" y="2620"/>
                  <a:pt x="6609" y="2715"/>
                </a:cubicBezTo>
                <a:cubicBezTo>
                  <a:pt x="6644" y="2787"/>
                  <a:pt x="6704" y="2835"/>
                  <a:pt x="6764" y="2835"/>
                </a:cubicBezTo>
                <a:cubicBezTo>
                  <a:pt x="6775" y="2835"/>
                  <a:pt x="6787" y="2835"/>
                  <a:pt x="6811" y="2823"/>
                </a:cubicBezTo>
                <a:lnTo>
                  <a:pt x="7311" y="2656"/>
                </a:lnTo>
                <a:cubicBezTo>
                  <a:pt x="7430" y="2608"/>
                  <a:pt x="7526" y="2501"/>
                  <a:pt x="7537" y="2370"/>
                </a:cubicBezTo>
                <a:cubicBezTo>
                  <a:pt x="7549" y="2239"/>
                  <a:pt x="7490" y="2120"/>
                  <a:pt x="7371" y="2049"/>
                </a:cubicBezTo>
                <a:lnTo>
                  <a:pt x="6073" y="1239"/>
                </a:lnTo>
                <a:cubicBezTo>
                  <a:pt x="6052" y="1225"/>
                  <a:pt x="6027" y="1219"/>
                  <a:pt x="6000" y="1219"/>
                </a:cubicBezTo>
                <a:cubicBezTo>
                  <a:pt x="5981" y="1219"/>
                  <a:pt x="5962" y="1222"/>
                  <a:pt x="5942" y="1227"/>
                </a:cubicBezTo>
                <a:cubicBezTo>
                  <a:pt x="5894" y="1239"/>
                  <a:pt x="5859" y="1275"/>
                  <a:pt x="5835" y="1311"/>
                </a:cubicBezTo>
                <a:lnTo>
                  <a:pt x="5585" y="1965"/>
                </a:lnTo>
                <a:lnTo>
                  <a:pt x="4990" y="1632"/>
                </a:lnTo>
                <a:lnTo>
                  <a:pt x="5347" y="1453"/>
                </a:lnTo>
                <a:cubicBezTo>
                  <a:pt x="5478" y="1394"/>
                  <a:pt x="5561" y="1275"/>
                  <a:pt x="5585" y="1120"/>
                </a:cubicBezTo>
                <a:cubicBezTo>
                  <a:pt x="5597" y="1001"/>
                  <a:pt x="5561" y="882"/>
                  <a:pt x="5478" y="775"/>
                </a:cubicBezTo>
                <a:cubicBezTo>
                  <a:pt x="5394" y="691"/>
                  <a:pt x="5275" y="644"/>
                  <a:pt x="5156" y="644"/>
                </a:cubicBezTo>
                <a:lnTo>
                  <a:pt x="4394" y="680"/>
                </a:lnTo>
                <a:cubicBezTo>
                  <a:pt x="4382" y="680"/>
                  <a:pt x="4347" y="680"/>
                  <a:pt x="4335" y="691"/>
                </a:cubicBezTo>
                <a:lnTo>
                  <a:pt x="3668" y="977"/>
                </a:lnTo>
                <a:lnTo>
                  <a:pt x="3549" y="775"/>
                </a:lnTo>
                <a:cubicBezTo>
                  <a:pt x="4192" y="513"/>
                  <a:pt x="4870" y="382"/>
                  <a:pt x="5585" y="382"/>
                </a:cubicBezTo>
                <a:close/>
                <a:moveTo>
                  <a:pt x="5585" y="1"/>
                </a:moveTo>
                <a:cubicBezTo>
                  <a:pt x="4097" y="1"/>
                  <a:pt x="2704" y="584"/>
                  <a:pt x="1644" y="1644"/>
                </a:cubicBezTo>
                <a:cubicBezTo>
                  <a:pt x="584" y="2704"/>
                  <a:pt x="1" y="4097"/>
                  <a:pt x="1" y="5585"/>
                </a:cubicBezTo>
                <a:cubicBezTo>
                  <a:pt x="1" y="7073"/>
                  <a:pt x="584" y="8478"/>
                  <a:pt x="1644" y="9526"/>
                </a:cubicBezTo>
                <a:cubicBezTo>
                  <a:pt x="2704" y="10586"/>
                  <a:pt x="4097" y="11169"/>
                  <a:pt x="5585" y="11169"/>
                </a:cubicBezTo>
                <a:cubicBezTo>
                  <a:pt x="7073" y="11169"/>
                  <a:pt x="8478" y="10586"/>
                  <a:pt x="9526" y="9526"/>
                </a:cubicBezTo>
                <a:cubicBezTo>
                  <a:pt x="10585" y="8478"/>
                  <a:pt x="11169" y="7073"/>
                  <a:pt x="11169" y="5585"/>
                </a:cubicBezTo>
                <a:cubicBezTo>
                  <a:pt x="11169" y="4097"/>
                  <a:pt x="10585" y="2692"/>
                  <a:pt x="9526" y="1644"/>
                </a:cubicBezTo>
                <a:cubicBezTo>
                  <a:pt x="8478" y="584"/>
                  <a:pt x="7073" y="1"/>
                  <a:pt x="5585" y="1"/>
                </a:cubicBezTo>
                <a:close/>
              </a:path>
            </a:pathLst>
          </a:custGeom>
          <a:solidFill>
            <a:srgbClr val="004F98"/>
          </a:solidFill>
          <a:ln w="19050" cap="flat" cmpd="sng">
            <a:solidFill>
              <a:srgbClr val="004F9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6" name="Google Shape;216;p31"/>
          <p:cNvSpPr txBox="1"/>
          <p:nvPr/>
        </p:nvSpPr>
        <p:spPr>
          <a:xfrm>
            <a:off x="6927125" y="2571750"/>
            <a:ext cx="1348200" cy="538800"/>
          </a:xfrm>
          <a:prstGeom prst="rect">
            <a:avLst/>
          </a:prstGeom>
          <a:noFill/>
          <a:ln w="28575" cap="flat" cmpd="sng">
            <a:solidFill>
              <a:srgbClr val="004F98"/>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solidFill>
                  <a:schemeClr val="dk1"/>
                </a:solidFill>
                <a:latin typeface="Roboto"/>
                <a:ea typeface="Roboto"/>
                <a:cs typeface="Roboto"/>
                <a:sym typeface="Roboto"/>
              </a:rPr>
              <a:t>Equity</a:t>
            </a:r>
            <a:endParaRPr sz="2300" b="1">
              <a:solidFill>
                <a:schemeClr val="dk1"/>
              </a:solidFill>
              <a:latin typeface="Roboto"/>
              <a:ea typeface="Roboto"/>
              <a:cs typeface="Roboto"/>
              <a:sym typeface="Roboto"/>
            </a:endParaRPr>
          </a:p>
        </p:txBody>
      </p:sp>
      <p:sp>
        <p:nvSpPr>
          <p:cNvPr id="217" name="Google Shape;217;p31"/>
          <p:cNvSpPr txBox="1"/>
          <p:nvPr/>
        </p:nvSpPr>
        <p:spPr>
          <a:xfrm>
            <a:off x="280900" y="1135450"/>
            <a:ext cx="1908600" cy="3201600"/>
          </a:xfrm>
          <a:prstGeom prst="rect">
            <a:avLst/>
          </a:prstGeom>
          <a:noFill/>
          <a:ln w="28575" cap="flat" cmpd="sng">
            <a:solidFill>
              <a:srgbClr val="004F98"/>
            </a:solidFill>
            <a:prstDash val="solid"/>
            <a:round/>
            <a:headEnd type="none" w="sm" len="sm"/>
            <a:tailEnd type="none" w="sm" len="sm"/>
          </a:ln>
        </p:spPr>
        <p:txBody>
          <a:bodyPr spcFirstLastPara="1" wrap="square" lIns="91425" tIns="91425" rIns="91425" bIns="91425" anchor="t" anchorCtr="0">
            <a:spAutoFit/>
          </a:bodyPr>
          <a:lstStyle/>
          <a:p>
            <a:pPr marL="457200" lvl="0" indent="-317500" algn="l" rtl="0">
              <a:spcBef>
                <a:spcPts val="0"/>
              </a:spcBef>
              <a:spcAft>
                <a:spcPts val="0"/>
              </a:spcAft>
              <a:buClr>
                <a:schemeClr val="dk1"/>
              </a:buClr>
              <a:buSzPts val="1400"/>
              <a:buFont typeface="Roboto"/>
              <a:buChar char="●"/>
            </a:pPr>
            <a:r>
              <a:rPr lang="en" b="1">
                <a:solidFill>
                  <a:schemeClr val="dk1"/>
                </a:solidFill>
                <a:latin typeface="Roboto"/>
                <a:ea typeface="Roboto"/>
                <a:cs typeface="Roboto"/>
                <a:sym typeface="Roboto"/>
              </a:rPr>
              <a:t>Implicit Bias</a:t>
            </a:r>
            <a:endParaRPr b="1">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b="1">
                <a:solidFill>
                  <a:schemeClr val="dk1"/>
                </a:solidFill>
                <a:latin typeface="Roboto"/>
                <a:ea typeface="Roboto"/>
                <a:cs typeface="Roboto"/>
                <a:sym typeface="Roboto"/>
              </a:rPr>
              <a:t>Gender Support Plan</a:t>
            </a:r>
            <a:endParaRPr b="1">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b="1">
                <a:solidFill>
                  <a:schemeClr val="dk1"/>
                </a:solidFill>
                <a:latin typeface="Roboto"/>
                <a:ea typeface="Roboto"/>
                <a:cs typeface="Roboto"/>
                <a:sym typeface="Roboto"/>
              </a:rPr>
              <a:t>Inclusive Learning Environments</a:t>
            </a:r>
            <a:endParaRPr b="1">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b="1">
                <a:solidFill>
                  <a:schemeClr val="dk1"/>
                </a:solidFill>
                <a:latin typeface="Roboto"/>
                <a:ea typeface="Roboto"/>
                <a:cs typeface="Roboto"/>
                <a:sym typeface="Roboto"/>
              </a:rPr>
              <a:t>Restorative Justice</a:t>
            </a:r>
            <a:endParaRPr b="1">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b="1">
                <a:solidFill>
                  <a:schemeClr val="dk1"/>
                </a:solidFill>
                <a:latin typeface="Roboto"/>
                <a:ea typeface="Roboto"/>
                <a:cs typeface="Roboto"/>
                <a:sym typeface="Roboto"/>
              </a:rPr>
              <a:t>Diversify District Staffing</a:t>
            </a:r>
            <a:endParaRPr b="1">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b="1">
                <a:solidFill>
                  <a:schemeClr val="dk1"/>
                </a:solidFill>
                <a:latin typeface="Roboto"/>
                <a:ea typeface="Roboto"/>
                <a:cs typeface="Roboto"/>
                <a:sym typeface="Roboto"/>
              </a:rPr>
              <a:t>District Policies, Procedures, Practices</a:t>
            </a:r>
            <a:endParaRPr b="1">
              <a:solidFill>
                <a:schemeClr val="dk1"/>
              </a:solidFill>
              <a:latin typeface="Roboto"/>
              <a:ea typeface="Roboto"/>
              <a:cs typeface="Roboto"/>
              <a:sym typeface="Roboto"/>
            </a:endParaRPr>
          </a:p>
        </p:txBody>
      </p:sp>
      <p:grpSp>
        <p:nvGrpSpPr>
          <p:cNvPr id="218" name="Google Shape;218;p31"/>
          <p:cNvGrpSpPr/>
          <p:nvPr/>
        </p:nvGrpSpPr>
        <p:grpSpPr>
          <a:xfrm>
            <a:off x="2342000" y="2557249"/>
            <a:ext cx="598610" cy="624392"/>
            <a:chOff x="3513010" y="3816134"/>
            <a:chExt cx="362223" cy="361108"/>
          </a:xfrm>
        </p:grpSpPr>
        <p:sp>
          <p:nvSpPr>
            <p:cNvPr id="219" name="Google Shape;219;p31"/>
            <p:cNvSpPr/>
            <p:nvPr/>
          </p:nvSpPr>
          <p:spPr>
            <a:xfrm>
              <a:off x="3513010" y="3816134"/>
              <a:ext cx="362223" cy="361108"/>
            </a:xfrm>
            <a:custGeom>
              <a:avLst/>
              <a:gdLst/>
              <a:ahLst/>
              <a:cxnLst/>
              <a:rect l="l" t="t" r="r" b="b"/>
              <a:pathLst>
                <a:path w="11371" h="11336" extrusionOk="0">
                  <a:moveTo>
                    <a:pt x="1381" y="346"/>
                  </a:moveTo>
                  <a:cubicBezTo>
                    <a:pt x="1846" y="358"/>
                    <a:pt x="2262" y="715"/>
                    <a:pt x="2358" y="1191"/>
                  </a:cubicBezTo>
                  <a:lnTo>
                    <a:pt x="1881" y="1191"/>
                  </a:lnTo>
                  <a:cubicBezTo>
                    <a:pt x="1786" y="1191"/>
                    <a:pt x="1715" y="1263"/>
                    <a:pt x="1715" y="1358"/>
                  </a:cubicBezTo>
                  <a:cubicBezTo>
                    <a:pt x="1715" y="1727"/>
                    <a:pt x="1417" y="2025"/>
                    <a:pt x="1048" y="2025"/>
                  </a:cubicBezTo>
                  <a:cubicBezTo>
                    <a:pt x="667" y="2025"/>
                    <a:pt x="369" y="1727"/>
                    <a:pt x="369" y="1358"/>
                  </a:cubicBezTo>
                  <a:cubicBezTo>
                    <a:pt x="369" y="798"/>
                    <a:pt x="822" y="346"/>
                    <a:pt x="1381" y="346"/>
                  </a:cubicBezTo>
                  <a:close/>
                  <a:moveTo>
                    <a:pt x="2358" y="1537"/>
                  </a:moveTo>
                  <a:lnTo>
                    <a:pt x="2358" y="2037"/>
                  </a:lnTo>
                  <a:lnTo>
                    <a:pt x="1774" y="2037"/>
                  </a:lnTo>
                  <a:cubicBezTo>
                    <a:pt x="1893" y="1906"/>
                    <a:pt x="1977" y="1727"/>
                    <a:pt x="2012" y="1537"/>
                  </a:cubicBezTo>
                  <a:close/>
                  <a:moveTo>
                    <a:pt x="9109" y="4489"/>
                  </a:moveTo>
                  <a:lnTo>
                    <a:pt x="9109" y="4489"/>
                  </a:lnTo>
                  <a:cubicBezTo>
                    <a:pt x="8739" y="5049"/>
                    <a:pt x="8287" y="5585"/>
                    <a:pt x="7787" y="6085"/>
                  </a:cubicBezTo>
                  <a:cubicBezTo>
                    <a:pt x="7275" y="6597"/>
                    <a:pt x="6739" y="7037"/>
                    <a:pt x="6192" y="7406"/>
                  </a:cubicBezTo>
                  <a:cubicBezTo>
                    <a:pt x="6584" y="6859"/>
                    <a:pt x="7013" y="6323"/>
                    <a:pt x="7513" y="5823"/>
                  </a:cubicBezTo>
                  <a:cubicBezTo>
                    <a:pt x="8025" y="5311"/>
                    <a:pt x="8561" y="4870"/>
                    <a:pt x="9109" y="4489"/>
                  </a:cubicBezTo>
                  <a:close/>
                  <a:moveTo>
                    <a:pt x="4036" y="9359"/>
                  </a:moveTo>
                  <a:cubicBezTo>
                    <a:pt x="4346" y="9359"/>
                    <a:pt x="4620" y="9573"/>
                    <a:pt x="4691" y="9871"/>
                  </a:cubicBezTo>
                  <a:lnTo>
                    <a:pt x="3382" y="9871"/>
                  </a:lnTo>
                  <a:cubicBezTo>
                    <a:pt x="3453" y="9573"/>
                    <a:pt x="3727" y="9359"/>
                    <a:pt x="4036" y="9359"/>
                  </a:cubicBezTo>
                  <a:close/>
                  <a:moveTo>
                    <a:pt x="10359" y="9359"/>
                  </a:moveTo>
                  <a:cubicBezTo>
                    <a:pt x="10728" y="9359"/>
                    <a:pt x="11025" y="9657"/>
                    <a:pt x="11025" y="10026"/>
                  </a:cubicBezTo>
                  <a:cubicBezTo>
                    <a:pt x="11025" y="10597"/>
                    <a:pt x="10585" y="11038"/>
                    <a:pt x="10037" y="11038"/>
                  </a:cubicBezTo>
                  <a:lnTo>
                    <a:pt x="4584" y="11038"/>
                  </a:lnTo>
                  <a:cubicBezTo>
                    <a:pt x="4870" y="10788"/>
                    <a:pt x="5037" y="10431"/>
                    <a:pt x="5037" y="10026"/>
                  </a:cubicBezTo>
                  <a:cubicBezTo>
                    <a:pt x="5037" y="9776"/>
                    <a:pt x="4929" y="9538"/>
                    <a:pt x="4775" y="9359"/>
                  </a:cubicBezTo>
                  <a:close/>
                  <a:moveTo>
                    <a:pt x="1346" y="1"/>
                  </a:moveTo>
                  <a:cubicBezTo>
                    <a:pt x="596" y="1"/>
                    <a:pt x="0" y="596"/>
                    <a:pt x="0" y="1334"/>
                  </a:cubicBezTo>
                  <a:cubicBezTo>
                    <a:pt x="0" y="1906"/>
                    <a:pt x="465" y="2346"/>
                    <a:pt x="1012" y="2346"/>
                  </a:cubicBezTo>
                  <a:lnTo>
                    <a:pt x="2358" y="2346"/>
                  </a:lnTo>
                  <a:lnTo>
                    <a:pt x="2358" y="7514"/>
                  </a:lnTo>
                  <a:cubicBezTo>
                    <a:pt x="2358" y="7609"/>
                    <a:pt x="2429" y="7680"/>
                    <a:pt x="2512" y="7680"/>
                  </a:cubicBezTo>
                  <a:cubicBezTo>
                    <a:pt x="2608" y="7680"/>
                    <a:pt x="2679" y="7609"/>
                    <a:pt x="2679" y="7514"/>
                  </a:cubicBezTo>
                  <a:lnTo>
                    <a:pt x="2679" y="1334"/>
                  </a:lnTo>
                  <a:cubicBezTo>
                    <a:pt x="2679" y="929"/>
                    <a:pt x="2501" y="572"/>
                    <a:pt x="2239" y="322"/>
                  </a:cubicBezTo>
                  <a:lnTo>
                    <a:pt x="7680" y="322"/>
                  </a:lnTo>
                  <a:cubicBezTo>
                    <a:pt x="8227" y="322"/>
                    <a:pt x="8680" y="775"/>
                    <a:pt x="8680" y="1334"/>
                  </a:cubicBezTo>
                  <a:lnTo>
                    <a:pt x="8680" y="2870"/>
                  </a:lnTo>
                  <a:cubicBezTo>
                    <a:pt x="8192" y="3108"/>
                    <a:pt x="7739" y="3430"/>
                    <a:pt x="7358" y="3811"/>
                  </a:cubicBezTo>
                  <a:cubicBezTo>
                    <a:pt x="6549" y="4608"/>
                    <a:pt x="6537" y="5192"/>
                    <a:pt x="6525" y="6144"/>
                  </a:cubicBezTo>
                  <a:lnTo>
                    <a:pt x="6525" y="6394"/>
                  </a:lnTo>
                  <a:cubicBezTo>
                    <a:pt x="6132" y="6859"/>
                    <a:pt x="5811" y="7347"/>
                    <a:pt x="5513" y="7847"/>
                  </a:cubicBezTo>
                  <a:cubicBezTo>
                    <a:pt x="5465" y="7907"/>
                    <a:pt x="5477" y="7990"/>
                    <a:pt x="5537" y="8049"/>
                  </a:cubicBezTo>
                  <a:cubicBezTo>
                    <a:pt x="5572" y="8085"/>
                    <a:pt x="5608" y="8097"/>
                    <a:pt x="5656" y="8097"/>
                  </a:cubicBezTo>
                  <a:cubicBezTo>
                    <a:pt x="5691" y="8097"/>
                    <a:pt x="5715" y="8097"/>
                    <a:pt x="5751" y="8061"/>
                  </a:cubicBezTo>
                  <a:cubicBezTo>
                    <a:pt x="6251" y="7776"/>
                    <a:pt x="6727" y="7442"/>
                    <a:pt x="7192" y="7049"/>
                  </a:cubicBezTo>
                  <a:lnTo>
                    <a:pt x="7442" y="7049"/>
                  </a:lnTo>
                  <a:cubicBezTo>
                    <a:pt x="7930" y="7037"/>
                    <a:pt x="8323" y="7037"/>
                    <a:pt x="8692" y="6918"/>
                  </a:cubicBezTo>
                  <a:lnTo>
                    <a:pt x="8692" y="9002"/>
                  </a:lnTo>
                  <a:lnTo>
                    <a:pt x="4036" y="9002"/>
                  </a:lnTo>
                  <a:cubicBezTo>
                    <a:pt x="3465" y="9002"/>
                    <a:pt x="3024" y="9466"/>
                    <a:pt x="3024" y="10014"/>
                  </a:cubicBezTo>
                  <a:cubicBezTo>
                    <a:pt x="3024" y="10097"/>
                    <a:pt x="3096" y="10181"/>
                    <a:pt x="3191" y="10181"/>
                  </a:cubicBezTo>
                  <a:lnTo>
                    <a:pt x="4691" y="10181"/>
                  </a:lnTo>
                  <a:cubicBezTo>
                    <a:pt x="4620" y="10657"/>
                    <a:pt x="4203" y="11014"/>
                    <a:pt x="3691" y="11014"/>
                  </a:cubicBezTo>
                  <a:cubicBezTo>
                    <a:pt x="3144" y="11014"/>
                    <a:pt x="2679" y="10562"/>
                    <a:pt x="2679" y="10002"/>
                  </a:cubicBezTo>
                  <a:lnTo>
                    <a:pt x="2679" y="8168"/>
                  </a:lnTo>
                  <a:cubicBezTo>
                    <a:pt x="2679" y="8085"/>
                    <a:pt x="2608" y="8002"/>
                    <a:pt x="2512" y="8002"/>
                  </a:cubicBezTo>
                  <a:cubicBezTo>
                    <a:pt x="2429" y="8002"/>
                    <a:pt x="2358" y="8085"/>
                    <a:pt x="2358" y="8168"/>
                  </a:cubicBezTo>
                  <a:lnTo>
                    <a:pt x="2358" y="10002"/>
                  </a:lnTo>
                  <a:cubicBezTo>
                    <a:pt x="2358" y="10740"/>
                    <a:pt x="2953" y="11335"/>
                    <a:pt x="3691" y="11335"/>
                  </a:cubicBezTo>
                  <a:lnTo>
                    <a:pt x="10013" y="11335"/>
                  </a:lnTo>
                  <a:cubicBezTo>
                    <a:pt x="10764" y="11335"/>
                    <a:pt x="11359" y="10740"/>
                    <a:pt x="11359" y="10002"/>
                  </a:cubicBezTo>
                  <a:cubicBezTo>
                    <a:pt x="11371" y="9478"/>
                    <a:pt x="10930" y="9038"/>
                    <a:pt x="10359" y="9038"/>
                  </a:cubicBezTo>
                  <a:lnTo>
                    <a:pt x="9025" y="9038"/>
                  </a:lnTo>
                  <a:lnTo>
                    <a:pt x="9025" y="6811"/>
                  </a:lnTo>
                  <a:cubicBezTo>
                    <a:pt x="9263" y="6692"/>
                    <a:pt x="9513" y="6513"/>
                    <a:pt x="9775" y="6252"/>
                  </a:cubicBezTo>
                  <a:cubicBezTo>
                    <a:pt x="10013" y="6013"/>
                    <a:pt x="10228" y="5763"/>
                    <a:pt x="10406" y="5478"/>
                  </a:cubicBezTo>
                  <a:cubicBezTo>
                    <a:pt x="10430" y="5430"/>
                    <a:pt x="10430" y="5370"/>
                    <a:pt x="10418" y="5311"/>
                  </a:cubicBezTo>
                  <a:cubicBezTo>
                    <a:pt x="10394" y="5251"/>
                    <a:pt x="10347" y="5228"/>
                    <a:pt x="10299" y="5204"/>
                  </a:cubicBezTo>
                  <a:lnTo>
                    <a:pt x="9894" y="5132"/>
                  </a:lnTo>
                  <a:cubicBezTo>
                    <a:pt x="10728" y="4489"/>
                    <a:pt x="11264" y="3525"/>
                    <a:pt x="11323" y="2465"/>
                  </a:cubicBezTo>
                  <a:lnTo>
                    <a:pt x="11323" y="2453"/>
                  </a:lnTo>
                  <a:cubicBezTo>
                    <a:pt x="11323" y="2406"/>
                    <a:pt x="11311" y="2358"/>
                    <a:pt x="11287" y="2322"/>
                  </a:cubicBezTo>
                  <a:cubicBezTo>
                    <a:pt x="11252" y="2287"/>
                    <a:pt x="11204" y="2275"/>
                    <a:pt x="11145" y="2275"/>
                  </a:cubicBezTo>
                  <a:cubicBezTo>
                    <a:pt x="10764" y="2311"/>
                    <a:pt x="10394" y="2346"/>
                    <a:pt x="10037" y="2430"/>
                  </a:cubicBezTo>
                  <a:cubicBezTo>
                    <a:pt x="9942" y="2442"/>
                    <a:pt x="9882" y="2525"/>
                    <a:pt x="9894" y="2620"/>
                  </a:cubicBezTo>
                  <a:cubicBezTo>
                    <a:pt x="9916" y="2696"/>
                    <a:pt x="9988" y="2753"/>
                    <a:pt x="10073" y="2753"/>
                  </a:cubicBezTo>
                  <a:cubicBezTo>
                    <a:pt x="10080" y="2753"/>
                    <a:pt x="10089" y="2752"/>
                    <a:pt x="10097" y="2751"/>
                  </a:cubicBezTo>
                  <a:cubicBezTo>
                    <a:pt x="10371" y="2692"/>
                    <a:pt x="10656" y="2644"/>
                    <a:pt x="10966" y="2620"/>
                  </a:cubicBezTo>
                  <a:lnTo>
                    <a:pt x="10966" y="2620"/>
                  </a:lnTo>
                  <a:cubicBezTo>
                    <a:pt x="10847" y="3632"/>
                    <a:pt x="10275" y="4537"/>
                    <a:pt x="9382" y="5073"/>
                  </a:cubicBezTo>
                  <a:lnTo>
                    <a:pt x="9359" y="5085"/>
                  </a:lnTo>
                  <a:cubicBezTo>
                    <a:pt x="9299" y="5120"/>
                    <a:pt x="9275" y="5192"/>
                    <a:pt x="9287" y="5263"/>
                  </a:cubicBezTo>
                  <a:cubicBezTo>
                    <a:pt x="9299" y="5347"/>
                    <a:pt x="9359" y="5382"/>
                    <a:pt x="9418" y="5406"/>
                  </a:cubicBezTo>
                  <a:lnTo>
                    <a:pt x="9978" y="5490"/>
                  </a:lnTo>
                  <a:cubicBezTo>
                    <a:pt x="9835" y="5668"/>
                    <a:pt x="9692" y="5847"/>
                    <a:pt x="9525" y="6002"/>
                  </a:cubicBezTo>
                  <a:cubicBezTo>
                    <a:pt x="8870" y="6656"/>
                    <a:pt x="8406" y="6716"/>
                    <a:pt x="7573" y="6728"/>
                  </a:cubicBezTo>
                  <a:cubicBezTo>
                    <a:pt x="7727" y="6597"/>
                    <a:pt x="7870" y="6454"/>
                    <a:pt x="8013" y="6311"/>
                  </a:cubicBezTo>
                  <a:cubicBezTo>
                    <a:pt x="8728" y="5597"/>
                    <a:pt x="9299" y="4835"/>
                    <a:pt x="9775" y="4037"/>
                  </a:cubicBezTo>
                  <a:cubicBezTo>
                    <a:pt x="9823" y="3977"/>
                    <a:pt x="9811" y="3882"/>
                    <a:pt x="9751" y="3823"/>
                  </a:cubicBezTo>
                  <a:cubicBezTo>
                    <a:pt x="9718" y="3789"/>
                    <a:pt x="9681" y="3774"/>
                    <a:pt x="9639" y="3774"/>
                  </a:cubicBezTo>
                  <a:cubicBezTo>
                    <a:pt x="9608" y="3774"/>
                    <a:pt x="9574" y="3783"/>
                    <a:pt x="9537" y="3799"/>
                  </a:cubicBezTo>
                  <a:cubicBezTo>
                    <a:pt x="8739" y="4251"/>
                    <a:pt x="7966" y="4847"/>
                    <a:pt x="7263" y="5561"/>
                  </a:cubicBezTo>
                  <a:cubicBezTo>
                    <a:pt x="7120" y="5716"/>
                    <a:pt x="6977" y="5847"/>
                    <a:pt x="6846" y="6002"/>
                  </a:cubicBezTo>
                  <a:cubicBezTo>
                    <a:pt x="6882" y="5168"/>
                    <a:pt x="6918" y="4704"/>
                    <a:pt x="7573" y="4049"/>
                  </a:cubicBezTo>
                  <a:cubicBezTo>
                    <a:pt x="8085" y="3537"/>
                    <a:pt x="8728" y="3156"/>
                    <a:pt x="9454" y="2906"/>
                  </a:cubicBezTo>
                  <a:cubicBezTo>
                    <a:pt x="9537" y="2870"/>
                    <a:pt x="9585" y="2787"/>
                    <a:pt x="9561" y="2692"/>
                  </a:cubicBezTo>
                  <a:cubicBezTo>
                    <a:pt x="9531" y="2623"/>
                    <a:pt x="9470" y="2578"/>
                    <a:pt x="9395" y="2578"/>
                  </a:cubicBezTo>
                  <a:cubicBezTo>
                    <a:pt x="9379" y="2578"/>
                    <a:pt x="9363" y="2580"/>
                    <a:pt x="9347" y="2584"/>
                  </a:cubicBezTo>
                  <a:cubicBezTo>
                    <a:pt x="9228" y="2632"/>
                    <a:pt x="9109" y="2680"/>
                    <a:pt x="9001" y="2715"/>
                  </a:cubicBezTo>
                  <a:lnTo>
                    <a:pt x="9001" y="1334"/>
                  </a:lnTo>
                  <a:cubicBezTo>
                    <a:pt x="9001" y="596"/>
                    <a:pt x="8406" y="1"/>
                    <a:pt x="7668" y="1"/>
                  </a:cubicBezTo>
                  <a:close/>
                </a:path>
              </a:pathLst>
            </a:custGeom>
            <a:solidFill>
              <a:srgbClr val="004F98"/>
            </a:solidFill>
            <a:ln w="19050" cap="flat" cmpd="sng">
              <a:solidFill>
                <a:srgbClr val="004F9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Roboto"/>
                <a:ea typeface="Roboto"/>
                <a:cs typeface="Roboto"/>
                <a:sym typeface="Roboto"/>
              </a:endParaRPr>
            </a:p>
          </p:txBody>
        </p:sp>
        <p:sp>
          <p:nvSpPr>
            <p:cNvPr id="220" name="Google Shape;220;p31"/>
            <p:cNvSpPr/>
            <p:nvPr/>
          </p:nvSpPr>
          <p:spPr>
            <a:xfrm>
              <a:off x="3618450" y="3879112"/>
              <a:ext cx="157045" cy="24688"/>
            </a:xfrm>
            <a:custGeom>
              <a:avLst/>
              <a:gdLst/>
              <a:ahLst/>
              <a:cxnLst/>
              <a:rect l="l" t="t" r="r" b="b"/>
              <a:pathLst>
                <a:path w="4930" h="775" extrusionOk="0">
                  <a:moveTo>
                    <a:pt x="155" y="0"/>
                  </a:moveTo>
                  <a:cubicBezTo>
                    <a:pt x="72" y="0"/>
                    <a:pt x="0" y="72"/>
                    <a:pt x="0" y="167"/>
                  </a:cubicBezTo>
                  <a:cubicBezTo>
                    <a:pt x="0" y="250"/>
                    <a:pt x="72" y="334"/>
                    <a:pt x="155" y="334"/>
                  </a:cubicBezTo>
                  <a:cubicBezTo>
                    <a:pt x="322" y="334"/>
                    <a:pt x="381" y="405"/>
                    <a:pt x="500" y="512"/>
                  </a:cubicBezTo>
                  <a:cubicBezTo>
                    <a:pt x="619" y="631"/>
                    <a:pt x="786" y="774"/>
                    <a:pt x="1084" y="774"/>
                  </a:cubicBezTo>
                  <a:cubicBezTo>
                    <a:pt x="1381" y="774"/>
                    <a:pt x="1524" y="631"/>
                    <a:pt x="1667" y="512"/>
                  </a:cubicBezTo>
                  <a:cubicBezTo>
                    <a:pt x="1762" y="405"/>
                    <a:pt x="1846" y="334"/>
                    <a:pt x="2000" y="334"/>
                  </a:cubicBezTo>
                  <a:cubicBezTo>
                    <a:pt x="2167" y="334"/>
                    <a:pt x="2227" y="405"/>
                    <a:pt x="2346" y="512"/>
                  </a:cubicBezTo>
                  <a:cubicBezTo>
                    <a:pt x="2465" y="631"/>
                    <a:pt x="2631" y="774"/>
                    <a:pt x="2929" y="774"/>
                  </a:cubicBezTo>
                  <a:cubicBezTo>
                    <a:pt x="3227" y="774"/>
                    <a:pt x="3370" y="631"/>
                    <a:pt x="3501" y="512"/>
                  </a:cubicBezTo>
                  <a:cubicBezTo>
                    <a:pt x="3608" y="405"/>
                    <a:pt x="3679" y="334"/>
                    <a:pt x="3846" y="334"/>
                  </a:cubicBezTo>
                  <a:cubicBezTo>
                    <a:pt x="4013" y="334"/>
                    <a:pt x="4072" y="405"/>
                    <a:pt x="4191" y="512"/>
                  </a:cubicBezTo>
                  <a:cubicBezTo>
                    <a:pt x="4310" y="631"/>
                    <a:pt x="4477" y="774"/>
                    <a:pt x="4775" y="774"/>
                  </a:cubicBezTo>
                  <a:cubicBezTo>
                    <a:pt x="4858" y="774"/>
                    <a:pt x="4929" y="703"/>
                    <a:pt x="4929" y="607"/>
                  </a:cubicBezTo>
                  <a:cubicBezTo>
                    <a:pt x="4929" y="524"/>
                    <a:pt x="4858" y="453"/>
                    <a:pt x="4775" y="453"/>
                  </a:cubicBezTo>
                  <a:cubicBezTo>
                    <a:pt x="4608" y="453"/>
                    <a:pt x="4548" y="369"/>
                    <a:pt x="4429" y="274"/>
                  </a:cubicBezTo>
                  <a:cubicBezTo>
                    <a:pt x="4310" y="155"/>
                    <a:pt x="4144" y="0"/>
                    <a:pt x="3846" y="0"/>
                  </a:cubicBezTo>
                  <a:cubicBezTo>
                    <a:pt x="3548" y="0"/>
                    <a:pt x="3405" y="155"/>
                    <a:pt x="3263" y="274"/>
                  </a:cubicBezTo>
                  <a:cubicBezTo>
                    <a:pt x="3167" y="369"/>
                    <a:pt x="3084" y="453"/>
                    <a:pt x="2929" y="453"/>
                  </a:cubicBezTo>
                  <a:cubicBezTo>
                    <a:pt x="2762" y="453"/>
                    <a:pt x="2703" y="369"/>
                    <a:pt x="2584" y="274"/>
                  </a:cubicBezTo>
                  <a:cubicBezTo>
                    <a:pt x="2465" y="155"/>
                    <a:pt x="2298" y="0"/>
                    <a:pt x="2000" y="0"/>
                  </a:cubicBezTo>
                  <a:cubicBezTo>
                    <a:pt x="1703" y="0"/>
                    <a:pt x="1560" y="155"/>
                    <a:pt x="1417" y="274"/>
                  </a:cubicBezTo>
                  <a:cubicBezTo>
                    <a:pt x="1322" y="369"/>
                    <a:pt x="1238" y="453"/>
                    <a:pt x="1084" y="453"/>
                  </a:cubicBezTo>
                  <a:cubicBezTo>
                    <a:pt x="917" y="453"/>
                    <a:pt x="857" y="369"/>
                    <a:pt x="738" y="274"/>
                  </a:cubicBezTo>
                  <a:cubicBezTo>
                    <a:pt x="619" y="155"/>
                    <a:pt x="453" y="0"/>
                    <a:pt x="155" y="0"/>
                  </a:cubicBezTo>
                  <a:close/>
                </a:path>
              </a:pathLst>
            </a:custGeom>
            <a:solidFill>
              <a:srgbClr val="004F98"/>
            </a:solidFill>
            <a:ln w="19050" cap="flat" cmpd="sng">
              <a:solidFill>
                <a:srgbClr val="004F9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Roboto"/>
                <a:ea typeface="Roboto"/>
                <a:cs typeface="Roboto"/>
                <a:sym typeface="Roboto"/>
              </a:endParaRPr>
            </a:p>
          </p:txBody>
        </p:sp>
        <p:sp>
          <p:nvSpPr>
            <p:cNvPr id="221" name="Google Shape;221;p31"/>
            <p:cNvSpPr/>
            <p:nvPr/>
          </p:nvSpPr>
          <p:spPr>
            <a:xfrm>
              <a:off x="3618450" y="3921192"/>
              <a:ext cx="127834" cy="24688"/>
            </a:xfrm>
            <a:custGeom>
              <a:avLst/>
              <a:gdLst/>
              <a:ahLst/>
              <a:cxnLst/>
              <a:rect l="l" t="t" r="r" b="b"/>
              <a:pathLst>
                <a:path w="4013" h="775" extrusionOk="0">
                  <a:moveTo>
                    <a:pt x="155" y="1"/>
                  </a:moveTo>
                  <a:cubicBezTo>
                    <a:pt x="72" y="1"/>
                    <a:pt x="0" y="84"/>
                    <a:pt x="0" y="167"/>
                  </a:cubicBezTo>
                  <a:cubicBezTo>
                    <a:pt x="0" y="263"/>
                    <a:pt x="72" y="334"/>
                    <a:pt x="155" y="334"/>
                  </a:cubicBezTo>
                  <a:cubicBezTo>
                    <a:pt x="322" y="334"/>
                    <a:pt x="381" y="406"/>
                    <a:pt x="500" y="513"/>
                  </a:cubicBezTo>
                  <a:cubicBezTo>
                    <a:pt x="619" y="632"/>
                    <a:pt x="786" y="775"/>
                    <a:pt x="1084" y="775"/>
                  </a:cubicBezTo>
                  <a:cubicBezTo>
                    <a:pt x="1381" y="775"/>
                    <a:pt x="1524" y="632"/>
                    <a:pt x="1667" y="513"/>
                  </a:cubicBezTo>
                  <a:cubicBezTo>
                    <a:pt x="1762" y="406"/>
                    <a:pt x="1846" y="334"/>
                    <a:pt x="2000" y="334"/>
                  </a:cubicBezTo>
                  <a:cubicBezTo>
                    <a:pt x="2167" y="334"/>
                    <a:pt x="2227" y="406"/>
                    <a:pt x="2346" y="513"/>
                  </a:cubicBezTo>
                  <a:cubicBezTo>
                    <a:pt x="2465" y="632"/>
                    <a:pt x="2631" y="775"/>
                    <a:pt x="2929" y="775"/>
                  </a:cubicBezTo>
                  <a:cubicBezTo>
                    <a:pt x="3227" y="775"/>
                    <a:pt x="3370" y="632"/>
                    <a:pt x="3501" y="513"/>
                  </a:cubicBezTo>
                  <a:cubicBezTo>
                    <a:pt x="3608" y="406"/>
                    <a:pt x="3679" y="334"/>
                    <a:pt x="3846" y="334"/>
                  </a:cubicBezTo>
                  <a:cubicBezTo>
                    <a:pt x="3941" y="334"/>
                    <a:pt x="4013" y="263"/>
                    <a:pt x="4013" y="167"/>
                  </a:cubicBezTo>
                  <a:cubicBezTo>
                    <a:pt x="4013" y="84"/>
                    <a:pt x="3941" y="1"/>
                    <a:pt x="3846" y="1"/>
                  </a:cubicBezTo>
                  <a:cubicBezTo>
                    <a:pt x="3548" y="1"/>
                    <a:pt x="3405" y="156"/>
                    <a:pt x="3263" y="275"/>
                  </a:cubicBezTo>
                  <a:cubicBezTo>
                    <a:pt x="3167" y="382"/>
                    <a:pt x="3084" y="453"/>
                    <a:pt x="2929" y="453"/>
                  </a:cubicBezTo>
                  <a:cubicBezTo>
                    <a:pt x="2762" y="453"/>
                    <a:pt x="2703" y="382"/>
                    <a:pt x="2584" y="275"/>
                  </a:cubicBezTo>
                  <a:cubicBezTo>
                    <a:pt x="2465" y="156"/>
                    <a:pt x="2298" y="1"/>
                    <a:pt x="2000" y="1"/>
                  </a:cubicBezTo>
                  <a:cubicBezTo>
                    <a:pt x="1703" y="1"/>
                    <a:pt x="1560" y="156"/>
                    <a:pt x="1417" y="275"/>
                  </a:cubicBezTo>
                  <a:cubicBezTo>
                    <a:pt x="1322" y="382"/>
                    <a:pt x="1238" y="453"/>
                    <a:pt x="1084" y="453"/>
                  </a:cubicBezTo>
                  <a:cubicBezTo>
                    <a:pt x="917" y="453"/>
                    <a:pt x="857" y="382"/>
                    <a:pt x="738" y="275"/>
                  </a:cubicBezTo>
                  <a:cubicBezTo>
                    <a:pt x="619" y="156"/>
                    <a:pt x="453" y="1"/>
                    <a:pt x="155" y="1"/>
                  </a:cubicBezTo>
                  <a:close/>
                </a:path>
              </a:pathLst>
            </a:custGeom>
            <a:solidFill>
              <a:srgbClr val="004F98"/>
            </a:solidFill>
            <a:ln w="19050" cap="flat" cmpd="sng">
              <a:solidFill>
                <a:srgbClr val="004F9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Roboto"/>
                <a:ea typeface="Roboto"/>
                <a:cs typeface="Roboto"/>
                <a:sym typeface="Roboto"/>
              </a:endParaRPr>
            </a:p>
          </p:txBody>
        </p:sp>
        <p:sp>
          <p:nvSpPr>
            <p:cNvPr id="222" name="Google Shape;222;p31"/>
            <p:cNvSpPr/>
            <p:nvPr/>
          </p:nvSpPr>
          <p:spPr>
            <a:xfrm>
              <a:off x="3617304" y="3962922"/>
              <a:ext cx="98655" cy="24688"/>
            </a:xfrm>
            <a:custGeom>
              <a:avLst/>
              <a:gdLst/>
              <a:ahLst/>
              <a:cxnLst/>
              <a:rect l="l" t="t" r="r" b="b"/>
              <a:pathLst>
                <a:path w="3097" h="775" extrusionOk="0">
                  <a:moveTo>
                    <a:pt x="167" y="0"/>
                  </a:moveTo>
                  <a:cubicBezTo>
                    <a:pt x="72" y="0"/>
                    <a:pt x="0" y="84"/>
                    <a:pt x="0" y="167"/>
                  </a:cubicBezTo>
                  <a:cubicBezTo>
                    <a:pt x="0" y="262"/>
                    <a:pt x="72" y="334"/>
                    <a:pt x="167" y="334"/>
                  </a:cubicBezTo>
                  <a:cubicBezTo>
                    <a:pt x="334" y="334"/>
                    <a:pt x="393" y="405"/>
                    <a:pt x="512" y="512"/>
                  </a:cubicBezTo>
                  <a:cubicBezTo>
                    <a:pt x="632" y="632"/>
                    <a:pt x="786" y="774"/>
                    <a:pt x="1084" y="774"/>
                  </a:cubicBezTo>
                  <a:cubicBezTo>
                    <a:pt x="1382" y="774"/>
                    <a:pt x="1536" y="632"/>
                    <a:pt x="1667" y="512"/>
                  </a:cubicBezTo>
                  <a:cubicBezTo>
                    <a:pt x="1775" y="405"/>
                    <a:pt x="1846" y="334"/>
                    <a:pt x="2013" y="334"/>
                  </a:cubicBezTo>
                  <a:cubicBezTo>
                    <a:pt x="2179" y="334"/>
                    <a:pt x="2239" y="405"/>
                    <a:pt x="2358" y="512"/>
                  </a:cubicBezTo>
                  <a:cubicBezTo>
                    <a:pt x="2477" y="632"/>
                    <a:pt x="2632" y="774"/>
                    <a:pt x="2929" y="774"/>
                  </a:cubicBezTo>
                  <a:cubicBezTo>
                    <a:pt x="3025" y="774"/>
                    <a:pt x="3096" y="703"/>
                    <a:pt x="3096" y="620"/>
                  </a:cubicBezTo>
                  <a:cubicBezTo>
                    <a:pt x="3096" y="524"/>
                    <a:pt x="3025" y="453"/>
                    <a:pt x="2929" y="453"/>
                  </a:cubicBezTo>
                  <a:cubicBezTo>
                    <a:pt x="2775" y="441"/>
                    <a:pt x="2691" y="381"/>
                    <a:pt x="2596" y="274"/>
                  </a:cubicBezTo>
                  <a:cubicBezTo>
                    <a:pt x="2477" y="155"/>
                    <a:pt x="2310" y="0"/>
                    <a:pt x="2013" y="0"/>
                  </a:cubicBezTo>
                  <a:cubicBezTo>
                    <a:pt x="1715" y="0"/>
                    <a:pt x="1560" y="155"/>
                    <a:pt x="1429" y="274"/>
                  </a:cubicBezTo>
                  <a:cubicBezTo>
                    <a:pt x="1322" y="381"/>
                    <a:pt x="1251" y="453"/>
                    <a:pt x="1084" y="453"/>
                  </a:cubicBezTo>
                  <a:cubicBezTo>
                    <a:pt x="929" y="453"/>
                    <a:pt x="870" y="381"/>
                    <a:pt x="751" y="274"/>
                  </a:cubicBezTo>
                  <a:cubicBezTo>
                    <a:pt x="632" y="155"/>
                    <a:pt x="465" y="0"/>
                    <a:pt x="167" y="0"/>
                  </a:cubicBezTo>
                  <a:close/>
                </a:path>
              </a:pathLst>
            </a:custGeom>
            <a:solidFill>
              <a:srgbClr val="004F98"/>
            </a:solidFill>
            <a:ln w="19050" cap="flat" cmpd="sng">
              <a:solidFill>
                <a:srgbClr val="004F9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chemeClr val="dk1"/>
                </a:solidFill>
                <a:latin typeface="Roboto"/>
                <a:ea typeface="Roboto"/>
                <a:cs typeface="Roboto"/>
                <a:sym typeface="Roboto"/>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27"/>
        <p:cNvGrpSpPr/>
        <p:nvPr/>
      </p:nvGrpSpPr>
      <p:grpSpPr>
        <a:xfrm>
          <a:off x="0" y="0"/>
          <a:ext cx="0" cy="0"/>
          <a:chOff x="0" y="0"/>
          <a:chExt cx="0" cy="0"/>
        </a:xfrm>
      </p:grpSpPr>
      <p:pic>
        <p:nvPicPr>
          <p:cNvPr id="228" name="Google Shape;228;p32"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229" name="Google Shape;229;p32"/>
          <p:cNvSpPr txBox="1">
            <a:spLocks noGrp="1"/>
          </p:cNvSpPr>
          <p:nvPr>
            <p:ph type="body" idx="4294967295"/>
          </p:nvPr>
        </p:nvSpPr>
        <p:spPr>
          <a:xfrm>
            <a:off x="311700" y="1267250"/>
            <a:ext cx="3999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Foster a sense of belonging and community for all students</a:t>
            </a:r>
            <a:endParaRPr>
              <a:solidFill>
                <a:schemeClr val="dk1"/>
              </a:solidFill>
              <a:latin typeface="Roboto"/>
              <a:ea typeface="Roboto"/>
              <a:cs typeface="Roboto"/>
              <a:sym typeface="Roboto"/>
            </a:endParaRPr>
          </a:p>
          <a:p>
            <a:pPr marL="457200" lvl="0" indent="0" algn="l" rtl="0">
              <a:spcBef>
                <a:spcPts val="1200"/>
              </a:spcBef>
              <a:spcAft>
                <a:spcPts val="0"/>
              </a:spcAft>
              <a:buNone/>
            </a:pPr>
            <a:endParaRPr>
              <a:solidFill>
                <a:schemeClr val="dk1"/>
              </a:solidFill>
              <a:latin typeface="Roboto"/>
              <a:ea typeface="Roboto"/>
              <a:cs typeface="Roboto"/>
              <a:sym typeface="Roboto"/>
            </a:endParaRPr>
          </a:p>
          <a:p>
            <a:pPr marL="457200" lvl="0" indent="-342900" algn="l" rtl="0">
              <a:spcBef>
                <a:spcPts val="1200"/>
              </a:spcBef>
              <a:spcAft>
                <a:spcPts val="0"/>
              </a:spcAft>
              <a:buClr>
                <a:schemeClr val="dk1"/>
              </a:buClr>
              <a:buSzPts val="1800"/>
              <a:buFont typeface="Roboto"/>
              <a:buChar char="●"/>
            </a:pPr>
            <a:r>
              <a:rPr lang="en">
                <a:solidFill>
                  <a:schemeClr val="dk1"/>
                </a:solidFill>
                <a:latin typeface="Roboto"/>
                <a:ea typeface="Roboto"/>
                <a:cs typeface="Roboto"/>
                <a:sym typeface="Roboto"/>
              </a:rPr>
              <a:t>Increase capacity at focus schools in restorative justice</a:t>
            </a:r>
            <a:endParaRPr>
              <a:solidFill>
                <a:schemeClr val="dk1"/>
              </a:solidFill>
              <a:latin typeface="Roboto"/>
              <a:ea typeface="Roboto"/>
              <a:cs typeface="Roboto"/>
              <a:sym typeface="Roboto"/>
            </a:endParaRPr>
          </a:p>
          <a:p>
            <a:pPr marL="457200" lvl="0" indent="0" algn="l" rtl="0">
              <a:spcBef>
                <a:spcPts val="1200"/>
              </a:spcBef>
              <a:spcAft>
                <a:spcPts val="1200"/>
              </a:spcAft>
              <a:buNone/>
            </a:pPr>
            <a:endParaRPr>
              <a:solidFill>
                <a:schemeClr val="dk1"/>
              </a:solidFill>
              <a:latin typeface="Roboto"/>
              <a:ea typeface="Roboto"/>
              <a:cs typeface="Roboto"/>
              <a:sym typeface="Roboto"/>
            </a:endParaRPr>
          </a:p>
        </p:txBody>
      </p:sp>
      <p:sp>
        <p:nvSpPr>
          <p:cNvPr id="230" name="Google Shape;230;p32"/>
          <p:cNvSpPr txBox="1">
            <a:spLocks noGrp="1"/>
          </p:cNvSpPr>
          <p:nvPr>
            <p:ph type="body" idx="4294967295"/>
          </p:nvPr>
        </p:nvSpPr>
        <p:spPr>
          <a:xfrm>
            <a:off x="4648200" y="1152475"/>
            <a:ext cx="3999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Increase self-awareness and understanding of bias</a:t>
            </a:r>
            <a:endParaRPr>
              <a:solidFill>
                <a:schemeClr val="dk1"/>
              </a:solidFill>
              <a:highlight>
                <a:srgbClr val="FFFF00"/>
              </a:highlight>
              <a:latin typeface="Roboto"/>
              <a:ea typeface="Roboto"/>
              <a:cs typeface="Roboto"/>
              <a:sym typeface="Roboto"/>
            </a:endParaRPr>
          </a:p>
          <a:p>
            <a:pPr marL="0" lvl="0" indent="0" algn="l" rtl="0">
              <a:spcBef>
                <a:spcPts val="1200"/>
              </a:spcBef>
              <a:spcAft>
                <a:spcPts val="0"/>
              </a:spcAft>
              <a:buNone/>
            </a:pPr>
            <a:endParaRPr>
              <a:solidFill>
                <a:schemeClr val="dk1"/>
              </a:solidFill>
              <a:latin typeface="Roboto"/>
              <a:ea typeface="Roboto"/>
              <a:cs typeface="Roboto"/>
              <a:sym typeface="Roboto"/>
            </a:endParaRPr>
          </a:p>
          <a:p>
            <a:pPr marL="457200" lvl="0" indent="-342900" algn="l" rtl="0">
              <a:spcBef>
                <a:spcPts val="1200"/>
              </a:spcBef>
              <a:spcAft>
                <a:spcPts val="0"/>
              </a:spcAft>
              <a:buClr>
                <a:schemeClr val="dk1"/>
              </a:buClr>
              <a:buSzPts val="1800"/>
              <a:buFont typeface="Roboto"/>
              <a:buChar char="●"/>
            </a:pPr>
            <a:r>
              <a:rPr lang="en">
                <a:solidFill>
                  <a:schemeClr val="dk1"/>
                </a:solidFill>
                <a:latin typeface="Roboto"/>
                <a:ea typeface="Roboto"/>
                <a:cs typeface="Roboto"/>
                <a:sym typeface="Roboto"/>
              </a:rPr>
              <a:t>Embracing more systemic interventions</a:t>
            </a:r>
            <a:endParaRPr>
              <a:solidFill>
                <a:schemeClr val="dk1"/>
              </a:solidFill>
              <a:latin typeface="Roboto"/>
              <a:ea typeface="Roboto"/>
              <a:cs typeface="Roboto"/>
              <a:sym typeface="Roboto"/>
            </a:endParaRPr>
          </a:p>
          <a:p>
            <a:pPr marL="0" lvl="0" indent="0" algn="l" rtl="0">
              <a:spcBef>
                <a:spcPts val="1200"/>
              </a:spcBef>
              <a:spcAft>
                <a:spcPts val="0"/>
              </a:spcAft>
              <a:buNone/>
            </a:pPr>
            <a:endParaRPr>
              <a:solidFill>
                <a:schemeClr val="dk1"/>
              </a:solidFill>
              <a:latin typeface="Roboto"/>
              <a:ea typeface="Roboto"/>
              <a:cs typeface="Roboto"/>
              <a:sym typeface="Roboto"/>
            </a:endParaRPr>
          </a:p>
          <a:p>
            <a:pPr marL="457200" lvl="0" indent="-342900" algn="l" rtl="0">
              <a:spcBef>
                <a:spcPts val="1200"/>
              </a:spcBef>
              <a:spcAft>
                <a:spcPts val="0"/>
              </a:spcAft>
              <a:buClr>
                <a:schemeClr val="dk1"/>
              </a:buClr>
              <a:buSzPts val="1800"/>
              <a:buFont typeface="Roboto"/>
              <a:buChar char="●"/>
            </a:pPr>
            <a:r>
              <a:rPr lang="en">
                <a:solidFill>
                  <a:schemeClr val="dk1"/>
                </a:solidFill>
                <a:latin typeface="Roboto"/>
                <a:ea typeface="Roboto"/>
                <a:cs typeface="Roboto"/>
                <a:sym typeface="Roboto"/>
              </a:rPr>
              <a:t>Improve learning outcomes for underrepresented students</a:t>
            </a:r>
            <a:endParaRPr>
              <a:solidFill>
                <a:schemeClr val="dk1"/>
              </a:solidFill>
              <a:latin typeface="Roboto"/>
              <a:ea typeface="Roboto"/>
              <a:cs typeface="Roboto"/>
              <a:sym typeface="Roboto"/>
            </a:endParaRPr>
          </a:p>
          <a:p>
            <a:pPr marL="0" lvl="0" indent="0" algn="l" rtl="0">
              <a:spcBef>
                <a:spcPts val="1200"/>
              </a:spcBef>
              <a:spcAft>
                <a:spcPts val="1200"/>
              </a:spcAft>
              <a:buNone/>
            </a:pPr>
            <a:endParaRPr>
              <a:solidFill>
                <a:schemeClr val="dk1"/>
              </a:solidFill>
              <a:latin typeface="Roboto"/>
              <a:ea typeface="Roboto"/>
              <a:cs typeface="Roboto"/>
              <a:sym typeface="Roboto"/>
            </a:endParaRPr>
          </a:p>
        </p:txBody>
      </p:sp>
      <p:sp>
        <p:nvSpPr>
          <p:cNvPr id="231" name="Google Shape;231;p32"/>
          <p:cNvSpPr/>
          <p:nvPr/>
        </p:nvSpPr>
        <p:spPr>
          <a:xfrm>
            <a:off x="357100" y="226700"/>
            <a:ext cx="8359800" cy="4221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800" b="1">
                <a:solidFill>
                  <a:srgbClr val="004F98"/>
                </a:solidFill>
                <a:latin typeface="Playfair Display"/>
                <a:ea typeface="Playfair Display"/>
                <a:cs typeface="Playfair Display"/>
                <a:sym typeface="Playfair Display"/>
              </a:rPr>
              <a:t>INTENDED OUTCOMES</a:t>
            </a: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r>
              <a:rPr lang="en" sz="1200" b="1">
                <a:solidFill>
                  <a:srgbClr val="004F98"/>
                </a:solidFill>
                <a:latin typeface="Playfair Display"/>
                <a:ea typeface="Playfair Display"/>
                <a:cs typeface="Playfair Display"/>
                <a:sym typeface="Playfair Display"/>
              </a:rPr>
              <a:t>2021-2022 SCHOOL YEAR</a:t>
            </a:r>
            <a:endParaRPr sz="12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1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6"/>
        <p:cNvGrpSpPr/>
        <p:nvPr/>
      </p:nvGrpSpPr>
      <p:grpSpPr>
        <a:xfrm>
          <a:off x="0" y="0"/>
          <a:ext cx="0" cy="0"/>
          <a:chOff x="0" y="0"/>
          <a:chExt cx="0" cy="0"/>
        </a:xfrm>
      </p:grpSpPr>
      <p:pic>
        <p:nvPicPr>
          <p:cNvPr id="237" name="Google Shape;237;p33"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238" name="Google Shape;238;p33"/>
          <p:cNvSpPr txBox="1">
            <a:spLocks noGrp="1"/>
          </p:cNvSpPr>
          <p:nvPr>
            <p:ph type="body" idx="4294967295"/>
          </p:nvPr>
        </p:nvSpPr>
        <p:spPr>
          <a:xfrm>
            <a:off x="311700" y="1267250"/>
            <a:ext cx="3999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Decrease in suspensions</a:t>
            </a:r>
            <a:endParaRPr>
              <a:solidFill>
                <a:schemeClr val="dk1"/>
              </a:solidFill>
              <a:latin typeface="Roboto"/>
              <a:ea typeface="Roboto"/>
              <a:cs typeface="Roboto"/>
              <a:sym typeface="Roboto"/>
            </a:endParaRPr>
          </a:p>
          <a:p>
            <a:pPr marL="457200" lvl="0" indent="0" algn="l" rtl="0">
              <a:spcBef>
                <a:spcPts val="1200"/>
              </a:spcBef>
              <a:spcAft>
                <a:spcPts val="0"/>
              </a:spcAft>
              <a:buNone/>
            </a:pPr>
            <a:endParaRPr>
              <a:solidFill>
                <a:schemeClr val="dk1"/>
              </a:solidFill>
              <a:latin typeface="Roboto"/>
              <a:ea typeface="Roboto"/>
              <a:cs typeface="Roboto"/>
              <a:sym typeface="Roboto"/>
            </a:endParaRPr>
          </a:p>
          <a:p>
            <a:pPr marL="457200" lvl="0" indent="-342900" algn="l" rtl="0">
              <a:spcBef>
                <a:spcPts val="1200"/>
              </a:spcBef>
              <a:spcAft>
                <a:spcPts val="0"/>
              </a:spcAft>
              <a:buClr>
                <a:schemeClr val="dk1"/>
              </a:buClr>
              <a:buSzPts val="1800"/>
              <a:buFont typeface="Roboto"/>
              <a:buChar char="●"/>
            </a:pPr>
            <a:r>
              <a:rPr lang="en">
                <a:solidFill>
                  <a:schemeClr val="dk1"/>
                </a:solidFill>
                <a:latin typeface="Roboto"/>
                <a:ea typeface="Roboto"/>
                <a:cs typeface="Roboto"/>
                <a:sym typeface="Roboto"/>
              </a:rPr>
              <a:t>Increase in engagement per California Healthy Kids Survey</a:t>
            </a:r>
            <a:endParaRPr>
              <a:solidFill>
                <a:schemeClr val="dk1"/>
              </a:solidFill>
              <a:latin typeface="Roboto"/>
              <a:ea typeface="Roboto"/>
              <a:cs typeface="Roboto"/>
              <a:sym typeface="Roboto"/>
            </a:endParaRPr>
          </a:p>
          <a:p>
            <a:pPr marL="0" lvl="0" indent="0" algn="l" rtl="0">
              <a:spcBef>
                <a:spcPts val="1200"/>
              </a:spcBef>
              <a:spcAft>
                <a:spcPts val="0"/>
              </a:spcAft>
              <a:buNone/>
            </a:pPr>
            <a:endParaRPr>
              <a:solidFill>
                <a:schemeClr val="dk1"/>
              </a:solidFill>
              <a:latin typeface="Roboto"/>
              <a:ea typeface="Roboto"/>
              <a:cs typeface="Roboto"/>
              <a:sym typeface="Roboto"/>
            </a:endParaRPr>
          </a:p>
          <a:p>
            <a:pPr marL="457200" lvl="0" indent="-342900" algn="l" rtl="0">
              <a:spcBef>
                <a:spcPts val="1200"/>
              </a:spcBef>
              <a:spcAft>
                <a:spcPts val="0"/>
              </a:spcAft>
              <a:buClr>
                <a:schemeClr val="dk1"/>
              </a:buClr>
              <a:buSzPts val="1800"/>
              <a:buFont typeface="Roboto"/>
              <a:buChar char="●"/>
            </a:pPr>
            <a:r>
              <a:rPr lang="en">
                <a:solidFill>
                  <a:schemeClr val="dk1"/>
                </a:solidFill>
                <a:latin typeface="Roboto"/>
                <a:ea typeface="Roboto"/>
                <a:cs typeface="Roboto"/>
                <a:sym typeface="Roboto"/>
              </a:rPr>
              <a:t>Decrease in discrimination and hate incidents</a:t>
            </a:r>
            <a:endParaRPr>
              <a:solidFill>
                <a:schemeClr val="dk1"/>
              </a:solidFill>
              <a:latin typeface="Roboto"/>
              <a:ea typeface="Roboto"/>
              <a:cs typeface="Roboto"/>
              <a:sym typeface="Roboto"/>
            </a:endParaRPr>
          </a:p>
          <a:p>
            <a:pPr marL="457200" lvl="0" indent="0" algn="l" rtl="0">
              <a:spcBef>
                <a:spcPts val="1200"/>
              </a:spcBef>
              <a:spcAft>
                <a:spcPts val="1200"/>
              </a:spcAft>
              <a:buNone/>
            </a:pPr>
            <a:endParaRPr>
              <a:solidFill>
                <a:schemeClr val="dk1"/>
              </a:solidFill>
              <a:latin typeface="Roboto"/>
              <a:ea typeface="Roboto"/>
              <a:cs typeface="Roboto"/>
              <a:sym typeface="Roboto"/>
            </a:endParaRPr>
          </a:p>
        </p:txBody>
      </p:sp>
      <p:sp>
        <p:nvSpPr>
          <p:cNvPr id="239" name="Google Shape;239;p33"/>
          <p:cNvSpPr txBox="1">
            <a:spLocks noGrp="1"/>
          </p:cNvSpPr>
          <p:nvPr>
            <p:ph type="body" idx="4294967295"/>
          </p:nvPr>
        </p:nvSpPr>
        <p:spPr>
          <a:xfrm>
            <a:off x="4648200" y="1152475"/>
            <a:ext cx="3999900" cy="3416400"/>
          </a:xfrm>
          <a:prstGeom prst="rect">
            <a:avLst/>
          </a:prstGeom>
        </p:spPr>
        <p:txBody>
          <a:bodyPr spcFirstLastPara="1" wrap="square" lIns="91425" tIns="91425" rIns="91425" bIns="91425" anchor="t" anchorCtr="0">
            <a:normAutofit/>
          </a:bodyPr>
          <a:lstStyle/>
          <a:p>
            <a:pPr marL="457200" lvl="0" indent="-334327" algn="l" rtl="0">
              <a:spcBef>
                <a:spcPts val="0"/>
              </a:spcBef>
              <a:spcAft>
                <a:spcPts val="0"/>
              </a:spcAft>
              <a:buClr>
                <a:schemeClr val="dk1"/>
              </a:buClr>
              <a:buSzPct val="100000"/>
              <a:buFont typeface="Roboto"/>
              <a:buChar char="●"/>
            </a:pPr>
            <a:r>
              <a:rPr lang="en">
                <a:solidFill>
                  <a:schemeClr val="dk1"/>
                </a:solidFill>
                <a:latin typeface="Roboto"/>
                <a:ea typeface="Roboto"/>
                <a:cs typeface="Roboto"/>
                <a:sym typeface="Roboto"/>
              </a:rPr>
              <a:t>Increase hiring of Black, Indigenous and People of Color (BIPOC) staff; Expand strategies to attract, recruit, develop &amp; retain BIPOC leaders</a:t>
            </a:r>
            <a:endParaRPr>
              <a:solidFill>
                <a:schemeClr val="dk1"/>
              </a:solidFill>
              <a:latin typeface="Roboto"/>
              <a:ea typeface="Roboto"/>
              <a:cs typeface="Roboto"/>
              <a:sym typeface="Roboto"/>
            </a:endParaRPr>
          </a:p>
          <a:p>
            <a:pPr marL="457200" lvl="0" indent="0" algn="l" rtl="0">
              <a:spcBef>
                <a:spcPts val="1200"/>
              </a:spcBef>
              <a:spcAft>
                <a:spcPts val="0"/>
              </a:spcAft>
              <a:buNone/>
            </a:pPr>
            <a:endParaRPr>
              <a:solidFill>
                <a:schemeClr val="dk1"/>
              </a:solidFill>
              <a:latin typeface="Roboto"/>
              <a:ea typeface="Roboto"/>
              <a:cs typeface="Roboto"/>
              <a:sym typeface="Roboto"/>
            </a:endParaRPr>
          </a:p>
          <a:p>
            <a:pPr marL="457200" lvl="0" indent="-334327" algn="l" rtl="0">
              <a:spcBef>
                <a:spcPts val="1200"/>
              </a:spcBef>
              <a:spcAft>
                <a:spcPts val="0"/>
              </a:spcAft>
              <a:buClr>
                <a:schemeClr val="dk1"/>
              </a:buClr>
              <a:buSzPct val="100000"/>
              <a:buFont typeface="Roboto"/>
              <a:buChar char="●"/>
            </a:pPr>
            <a:r>
              <a:rPr lang="en">
                <a:solidFill>
                  <a:schemeClr val="dk1"/>
                </a:solidFill>
                <a:latin typeface="Roboto"/>
                <a:ea typeface="Roboto"/>
                <a:cs typeface="Roboto"/>
                <a:sym typeface="Roboto"/>
              </a:rPr>
              <a:t>Establish BIPOC staff and student forum opportunities</a:t>
            </a:r>
            <a:endParaRPr>
              <a:solidFill>
                <a:schemeClr val="dk1"/>
              </a:solidFill>
              <a:latin typeface="Roboto"/>
              <a:ea typeface="Roboto"/>
              <a:cs typeface="Roboto"/>
              <a:sym typeface="Roboto"/>
            </a:endParaRPr>
          </a:p>
          <a:p>
            <a:pPr marL="0" lvl="0" indent="0" algn="l" rtl="0">
              <a:spcBef>
                <a:spcPts val="1200"/>
              </a:spcBef>
              <a:spcAft>
                <a:spcPts val="0"/>
              </a:spcAft>
              <a:buNone/>
            </a:pPr>
            <a:endParaRPr>
              <a:solidFill>
                <a:schemeClr val="dk1"/>
              </a:solidFill>
              <a:latin typeface="Roboto"/>
              <a:ea typeface="Roboto"/>
              <a:cs typeface="Roboto"/>
              <a:sym typeface="Roboto"/>
            </a:endParaRPr>
          </a:p>
          <a:p>
            <a:pPr marL="457200" lvl="0" indent="0" algn="l" rtl="0">
              <a:spcBef>
                <a:spcPts val="1200"/>
              </a:spcBef>
              <a:spcAft>
                <a:spcPts val="0"/>
              </a:spcAft>
              <a:buNone/>
            </a:pPr>
            <a:endParaRPr>
              <a:solidFill>
                <a:schemeClr val="dk1"/>
              </a:solidFill>
              <a:latin typeface="Roboto"/>
              <a:ea typeface="Roboto"/>
              <a:cs typeface="Roboto"/>
              <a:sym typeface="Roboto"/>
            </a:endParaRPr>
          </a:p>
          <a:p>
            <a:pPr marL="0" lvl="0" indent="0" algn="l" rtl="0">
              <a:spcBef>
                <a:spcPts val="1200"/>
              </a:spcBef>
              <a:spcAft>
                <a:spcPts val="1200"/>
              </a:spcAft>
              <a:buNone/>
            </a:pPr>
            <a:endParaRPr>
              <a:solidFill>
                <a:schemeClr val="dk1"/>
              </a:solidFill>
              <a:latin typeface="Roboto"/>
              <a:ea typeface="Roboto"/>
              <a:cs typeface="Roboto"/>
              <a:sym typeface="Roboto"/>
            </a:endParaRPr>
          </a:p>
        </p:txBody>
      </p:sp>
      <p:sp>
        <p:nvSpPr>
          <p:cNvPr id="240" name="Google Shape;240;p33"/>
          <p:cNvSpPr/>
          <p:nvPr/>
        </p:nvSpPr>
        <p:spPr>
          <a:xfrm>
            <a:off x="357100" y="226700"/>
            <a:ext cx="8359800" cy="4221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800" b="1">
                <a:solidFill>
                  <a:srgbClr val="004F98"/>
                </a:solidFill>
                <a:latin typeface="Playfair Display"/>
                <a:ea typeface="Playfair Display"/>
                <a:cs typeface="Playfair Display"/>
                <a:sym typeface="Playfair Display"/>
              </a:rPr>
              <a:t>INTENDED OUTCOMES CONTINUED</a:t>
            </a: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r>
              <a:rPr lang="en" sz="1200" b="1">
                <a:solidFill>
                  <a:srgbClr val="004F98"/>
                </a:solidFill>
                <a:latin typeface="Playfair Display"/>
                <a:ea typeface="Playfair Display"/>
                <a:cs typeface="Playfair Display"/>
                <a:sym typeface="Playfair Display"/>
              </a:rPr>
              <a:t>2021-2022 SCHOOL YEAR</a:t>
            </a:r>
            <a:endParaRPr sz="12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100" b="0" i="0" u="none" strike="noStrike" cap="none">
              <a:solidFill>
                <a:schemeClr val="dk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45"/>
        <p:cNvGrpSpPr/>
        <p:nvPr/>
      </p:nvGrpSpPr>
      <p:grpSpPr>
        <a:xfrm>
          <a:off x="0" y="0"/>
          <a:ext cx="0" cy="0"/>
          <a:chOff x="0" y="0"/>
          <a:chExt cx="0" cy="0"/>
        </a:xfrm>
      </p:grpSpPr>
      <p:pic>
        <p:nvPicPr>
          <p:cNvPr id="246" name="Google Shape;246;p34"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247" name="Google Shape;247;p34"/>
          <p:cNvSpPr txBox="1">
            <a:spLocks noGrp="1"/>
          </p:cNvSpPr>
          <p:nvPr>
            <p:ph type="body" idx="4294967295"/>
          </p:nvPr>
        </p:nvSpPr>
        <p:spPr>
          <a:xfrm>
            <a:off x="311700" y="1076275"/>
            <a:ext cx="3999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Implement strategies outlined in this presentation</a:t>
            </a:r>
            <a:endParaRPr>
              <a:solidFill>
                <a:schemeClr val="dk1"/>
              </a:solidFill>
              <a:latin typeface="Roboto"/>
              <a:ea typeface="Roboto"/>
              <a:cs typeface="Roboto"/>
              <a:sym typeface="Roboto"/>
            </a:endParaRPr>
          </a:p>
          <a:p>
            <a:pPr marL="457200" lvl="0" indent="0" algn="l" rtl="0">
              <a:spcBef>
                <a:spcPts val="1200"/>
              </a:spcBef>
              <a:spcAft>
                <a:spcPts val="0"/>
              </a:spcAft>
              <a:buNone/>
            </a:pPr>
            <a:endParaRPr>
              <a:solidFill>
                <a:schemeClr val="dk1"/>
              </a:solidFill>
              <a:latin typeface="Roboto"/>
              <a:ea typeface="Roboto"/>
              <a:cs typeface="Roboto"/>
              <a:sym typeface="Roboto"/>
            </a:endParaRPr>
          </a:p>
          <a:p>
            <a:pPr marL="457200" lvl="0" indent="-342900" algn="l" rtl="0">
              <a:spcBef>
                <a:spcPts val="1200"/>
              </a:spcBef>
              <a:spcAft>
                <a:spcPts val="0"/>
              </a:spcAft>
              <a:buClr>
                <a:schemeClr val="dk1"/>
              </a:buClr>
              <a:buSzPts val="1800"/>
              <a:buFont typeface="Roboto"/>
              <a:buChar char="●"/>
            </a:pPr>
            <a:r>
              <a:rPr lang="en">
                <a:solidFill>
                  <a:schemeClr val="dk1"/>
                </a:solidFill>
                <a:latin typeface="Roboto"/>
                <a:ea typeface="Roboto"/>
                <a:cs typeface="Roboto"/>
                <a:sym typeface="Roboto"/>
              </a:rPr>
              <a:t>Continue to regularly monitor progress toward goals</a:t>
            </a:r>
            <a:endParaRPr>
              <a:solidFill>
                <a:schemeClr val="dk1"/>
              </a:solidFill>
              <a:latin typeface="Roboto"/>
              <a:ea typeface="Roboto"/>
              <a:cs typeface="Roboto"/>
              <a:sym typeface="Roboto"/>
            </a:endParaRPr>
          </a:p>
          <a:p>
            <a:pPr marL="457200" lvl="0" indent="0" algn="l" rtl="0">
              <a:spcBef>
                <a:spcPts val="1200"/>
              </a:spcBef>
              <a:spcAft>
                <a:spcPts val="1200"/>
              </a:spcAft>
              <a:buNone/>
            </a:pPr>
            <a:endParaRPr>
              <a:solidFill>
                <a:schemeClr val="dk1"/>
              </a:solidFill>
              <a:latin typeface="Roboto"/>
              <a:ea typeface="Roboto"/>
              <a:cs typeface="Roboto"/>
              <a:sym typeface="Roboto"/>
            </a:endParaRPr>
          </a:p>
        </p:txBody>
      </p:sp>
      <p:sp>
        <p:nvSpPr>
          <p:cNvPr id="248" name="Google Shape;248;p34"/>
          <p:cNvSpPr txBox="1">
            <a:spLocks noGrp="1"/>
          </p:cNvSpPr>
          <p:nvPr>
            <p:ph type="body" idx="4294967295"/>
          </p:nvPr>
        </p:nvSpPr>
        <p:spPr>
          <a:xfrm>
            <a:off x="4648200" y="1076275"/>
            <a:ext cx="3999900" cy="34164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Clr>
                <a:schemeClr val="dk1"/>
              </a:buClr>
              <a:buSzPts val="1800"/>
              <a:buFont typeface="Roboto"/>
              <a:buChar char="●"/>
            </a:pPr>
            <a:r>
              <a:rPr lang="en">
                <a:solidFill>
                  <a:schemeClr val="dk1"/>
                </a:solidFill>
                <a:latin typeface="Roboto"/>
                <a:ea typeface="Roboto"/>
                <a:cs typeface="Roboto"/>
                <a:sym typeface="Roboto"/>
              </a:rPr>
              <a:t>Adjust strategies based on data</a:t>
            </a:r>
            <a:endParaRPr>
              <a:solidFill>
                <a:schemeClr val="dk1"/>
              </a:solidFill>
              <a:latin typeface="Roboto"/>
              <a:ea typeface="Roboto"/>
              <a:cs typeface="Roboto"/>
              <a:sym typeface="Roboto"/>
            </a:endParaRPr>
          </a:p>
          <a:p>
            <a:pPr marL="0" lvl="0" indent="0" algn="l" rtl="0">
              <a:spcBef>
                <a:spcPts val="1200"/>
              </a:spcBef>
              <a:spcAft>
                <a:spcPts val="0"/>
              </a:spcAft>
              <a:buNone/>
            </a:pPr>
            <a:endParaRPr>
              <a:solidFill>
                <a:schemeClr val="dk1"/>
              </a:solidFill>
              <a:latin typeface="Roboto"/>
              <a:ea typeface="Roboto"/>
              <a:cs typeface="Roboto"/>
              <a:sym typeface="Roboto"/>
            </a:endParaRPr>
          </a:p>
          <a:p>
            <a:pPr marL="457200" lvl="0" indent="-342900" algn="l" rtl="0">
              <a:spcBef>
                <a:spcPts val="1200"/>
              </a:spcBef>
              <a:spcAft>
                <a:spcPts val="0"/>
              </a:spcAft>
              <a:buClr>
                <a:schemeClr val="dk1"/>
              </a:buClr>
              <a:buSzPts val="1800"/>
              <a:buFont typeface="Roboto"/>
              <a:buChar char="●"/>
            </a:pPr>
            <a:r>
              <a:rPr lang="en">
                <a:solidFill>
                  <a:schemeClr val="dk1"/>
                </a:solidFill>
                <a:latin typeface="Roboto"/>
                <a:ea typeface="Roboto"/>
                <a:cs typeface="Roboto"/>
                <a:sym typeface="Roboto"/>
              </a:rPr>
              <a:t>Continue to update the Board as we progress</a:t>
            </a:r>
            <a:endParaRPr>
              <a:latin typeface="Roboto"/>
              <a:ea typeface="Roboto"/>
              <a:cs typeface="Roboto"/>
              <a:sym typeface="Roboto"/>
            </a:endParaRPr>
          </a:p>
        </p:txBody>
      </p:sp>
      <p:sp>
        <p:nvSpPr>
          <p:cNvPr id="249" name="Google Shape;249;p34"/>
          <p:cNvSpPr/>
          <p:nvPr/>
        </p:nvSpPr>
        <p:spPr>
          <a:xfrm>
            <a:off x="357100" y="226700"/>
            <a:ext cx="8359800" cy="4221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800" b="1">
                <a:solidFill>
                  <a:srgbClr val="004F98"/>
                </a:solidFill>
                <a:latin typeface="Playfair Display"/>
                <a:ea typeface="Playfair Display"/>
                <a:cs typeface="Playfair Display"/>
                <a:sym typeface="Playfair Display"/>
              </a:rPr>
              <a:t>NEXT STEPS</a:t>
            </a: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100" b="0" i="0" u="none" strike="noStrike" cap="none">
              <a:solidFill>
                <a:schemeClr val="dk1"/>
              </a:solidFill>
              <a:latin typeface="Arial"/>
              <a:ea typeface="Arial"/>
              <a:cs typeface="Arial"/>
              <a:sym typeface="Arial"/>
            </a:endParaRPr>
          </a:p>
        </p:txBody>
      </p:sp>
      <p:grpSp>
        <p:nvGrpSpPr>
          <p:cNvPr id="250" name="Google Shape;250;p34"/>
          <p:cNvGrpSpPr/>
          <p:nvPr/>
        </p:nvGrpSpPr>
        <p:grpSpPr>
          <a:xfrm>
            <a:off x="3874631" y="3390552"/>
            <a:ext cx="1312774" cy="1404253"/>
            <a:chOff x="4727025" y="1332775"/>
            <a:chExt cx="59900" cy="69625"/>
          </a:xfrm>
        </p:grpSpPr>
        <p:sp>
          <p:nvSpPr>
            <p:cNvPr id="251" name="Google Shape;251;p34"/>
            <p:cNvSpPr/>
            <p:nvPr/>
          </p:nvSpPr>
          <p:spPr>
            <a:xfrm>
              <a:off x="4727025" y="1332775"/>
              <a:ext cx="36450" cy="33200"/>
            </a:xfrm>
            <a:custGeom>
              <a:avLst/>
              <a:gdLst/>
              <a:ahLst/>
              <a:cxnLst/>
              <a:rect l="l" t="t" r="r" b="b"/>
              <a:pathLst>
                <a:path w="1458" h="1328" extrusionOk="0">
                  <a:moveTo>
                    <a:pt x="1047" y="1"/>
                  </a:moveTo>
                  <a:lnTo>
                    <a:pt x="1047" y="188"/>
                  </a:lnTo>
                  <a:cubicBezTo>
                    <a:pt x="484" y="289"/>
                    <a:pt x="51" y="758"/>
                    <a:pt x="1" y="1328"/>
                  </a:cubicBezTo>
                  <a:lnTo>
                    <a:pt x="477" y="1328"/>
                  </a:lnTo>
                  <a:cubicBezTo>
                    <a:pt x="527" y="1018"/>
                    <a:pt x="751" y="765"/>
                    <a:pt x="1047" y="679"/>
                  </a:cubicBezTo>
                  <a:lnTo>
                    <a:pt x="1047" y="845"/>
                  </a:lnTo>
                  <a:lnTo>
                    <a:pt x="1458" y="433"/>
                  </a:lnTo>
                  <a:lnTo>
                    <a:pt x="1047" y="1"/>
                  </a:lnTo>
                  <a:close/>
                </a:path>
              </a:pathLst>
            </a:custGeom>
            <a:solidFill>
              <a:srgbClr val="004F98"/>
            </a:solidFill>
            <a:ln w="9525" cap="flat" cmpd="sng">
              <a:solidFill>
                <a:srgbClr val="A5B7C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004F98"/>
                </a:solidFill>
              </a:endParaRPr>
            </a:p>
          </p:txBody>
        </p:sp>
        <p:sp>
          <p:nvSpPr>
            <p:cNvPr id="252" name="Google Shape;252;p34"/>
            <p:cNvSpPr/>
            <p:nvPr/>
          </p:nvSpPr>
          <p:spPr>
            <a:xfrm>
              <a:off x="4750475" y="1369025"/>
              <a:ext cx="36450" cy="33375"/>
            </a:xfrm>
            <a:custGeom>
              <a:avLst/>
              <a:gdLst/>
              <a:ahLst/>
              <a:cxnLst/>
              <a:rect l="l" t="t" r="r" b="b"/>
              <a:pathLst>
                <a:path w="1458" h="1335" extrusionOk="0">
                  <a:moveTo>
                    <a:pt x="974" y="0"/>
                  </a:moveTo>
                  <a:cubicBezTo>
                    <a:pt x="931" y="311"/>
                    <a:pt x="707" y="570"/>
                    <a:pt x="404" y="657"/>
                  </a:cubicBezTo>
                  <a:lnTo>
                    <a:pt x="404" y="491"/>
                  </a:lnTo>
                  <a:lnTo>
                    <a:pt x="0" y="902"/>
                  </a:lnTo>
                  <a:lnTo>
                    <a:pt x="404" y="1335"/>
                  </a:lnTo>
                  <a:lnTo>
                    <a:pt x="404" y="1140"/>
                  </a:lnTo>
                  <a:cubicBezTo>
                    <a:pt x="967" y="1039"/>
                    <a:pt x="1400" y="577"/>
                    <a:pt x="1457" y="0"/>
                  </a:cubicBezTo>
                  <a:close/>
                </a:path>
              </a:pathLst>
            </a:custGeom>
            <a:solidFill>
              <a:srgbClr val="004F98"/>
            </a:solidFill>
            <a:ln w="9525" cap="flat" cmpd="sng">
              <a:solidFill>
                <a:srgbClr val="869FB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004F98"/>
                </a:solidFil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7"/>
          <p:cNvPicPr preferRelativeResize="0"/>
          <p:nvPr/>
        </p:nvPicPr>
        <p:blipFill>
          <a:blip r:embed="rId3">
            <a:alphaModFix/>
          </a:blip>
          <a:stretch>
            <a:fillRect/>
          </a:stretch>
        </p:blipFill>
        <p:spPr>
          <a:xfrm>
            <a:off x="1137475" y="0"/>
            <a:ext cx="6857999"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85"/>
        <p:cNvGrpSpPr/>
        <p:nvPr/>
      </p:nvGrpSpPr>
      <p:grpSpPr>
        <a:xfrm>
          <a:off x="0" y="0"/>
          <a:ext cx="0" cy="0"/>
          <a:chOff x="0" y="0"/>
          <a:chExt cx="0" cy="0"/>
        </a:xfrm>
      </p:grpSpPr>
      <p:pic>
        <p:nvPicPr>
          <p:cNvPr id="86" name="Google Shape;86;p18" descr="preencoded.png"/>
          <p:cNvPicPr preferRelativeResize="0"/>
          <p:nvPr/>
        </p:nvPicPr>
        <p:blipFill rotWithShape="1">
          <a:blip r:embed="rId3">
            <a:alphaModFix/>
          </a:blip>
          <a:srcRect/>
          <a:stretch/>
        </p:blipFill>
        <p:spPr>
          <a:xfrm>
            <a:off x="0" y="0"/>
            <a:ext cx="57136" cy="964166"/>
          </a:xfrm>
          <a:prstGeom prst="rect">
            <a:avLst/>
          </a:prstGeom>
          <a:noFill/>
          <a:ln>
            <a:noFill/>
          </a:ln>
        </p:spPr>
      </p:pic>
      <p:sp>
        <p:nvSpPr>
          <p:cNvPr id="87" name="Google Shape;87;p18"/>
          <p:cNvSpPr/>
          <p:nvPr/>
        </p:nvSpPr>
        <p:spPr>
          <a:xfrm>
            <a:off x="357100" y="302900"/>
            <a:ext cx="8514300" cy="3072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900" b="1" i="0" u="none" strike="noStrike" cap="none">
                <a:solidFill>
                  <a:srgbClr val="004F98"/>
                </a:solidFill>
                <a:latin typeface="Playfair Display"/>
                <a:ea typeface="Playfair Display"/>
                <a:cs typeface="Playfair Display"/>
                <a:sym typeface="Playfair Display"/>
              </a:rPr>
              <a:t>SRVUSD</a:t>
            </a:r>
            <a:r>
              <a:rPr lang="en" sz="2900" b="1">
                <a:solidFill>
                  <a:srgbClr val="004F98"/>
                </a:solidFill>
                <a:latin typeface="Playfair Display"/>
                <a:ea typeface="Playfair Display"/>
                <a:cs typeface="Playfair Display"/>
                <a:sym typeface="Playfair Display"/>
              </a:rPr>
              <a:t>’S SIX</a:t>
            </a:r>
            <a:r>
              <a:rPr lang="en" sz="2900" b="1" i="0" u="none" strike="noStrike" cap="none">
                <a:solidFill>
                  <a:srgbClr val="004F98"/>
                </a:solidFill>
                <a:latin typeface="Playfair Display"/>
                <a:ea typeface="Playfair Display"/>
                <a:cs typeface="Playfair Display"/>
                <a:sym typeface="Playfair Display"/>
              </a:rPr>
              <a:t> STRATEGIC </a:t>
            </a:r>
            <a:r>
              <a:rPr lang="en" sz="2900" b="1">
                <a:solidFill>
                  <a:srgbClr val="004F98"/>
                </a:solidFill>
                <a:latin typeface="Playfair Display"/>
                <a:ea typeface="Playfair Display"/>
                <a:cs typeface="Playfair Display"/>
                <a:sym typeface="Playfair Display"/>
              </a:rPr>
              <a:t>DIRECTIONS</a:t>
            </a:r>
            <a:endParaRPr sz="1400" b="0" i="0" u="none" strike="noStrike" cap="none">
              <a:solidFill>
                <a:schemeClr val="dk1"/>
              </a:solidFill>
              <a:latin typeface="Arial"/>
              <a:ea typeface="Arial"/>
              <a:cs typeface="Arial"/>
              <a:sym typeface="Arial"/>
            </a:endParaRPr>
          </a:p>
        </p:txBody>
      </p:sp>
      <p:sp>
        <p:nvSpPr>
          <p:cNvPr id="88" name="Google Shape;88;p18"/>
          <p:cNvSpPr/>
          <p:nvPr/>
        </p:nvSpPr>
        <p:spPr>
          <a:xfrm>
            <a:off x="714200" y="2327806"/>
            <a:ext cx="99900" cy="99900"/>
          </a:xfrm>
          <a:prstGeom prst="ellipse">
            <a:avLst/>
          </a:prstGeom>
          <a:solidFill>
            <a:srgbClr val="004F9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2000">
              <a:solidFill>
                <a:schemeClr val="dk1"/>
              </a:solidFill>
            </a:endParaRPr>
          </a:p>
        </p:txBody>
      </p:sp>
      <p:sp>
        <p:nvSpPr>
          <p:cNvPr id="89" name="Google Shape;89;p18"/>
          <p:cNvSpPr/>
          <p:nvPr/>
        </p:nvSpPr>
        <p:spPr>
          <a:xfrm>
            <a:off x="921325" y="2285916"/>
            <a:ext cx="3792300" cy="398100"/>
          </a:xfrm>
          <a:prstGeom prst="rect">
            <a:avLst/>
          </a:prstGeom>
          <a:noFill/>
          <a:ln>
            <a:noFill/>
          </a:ln>
        </p:spPr>
        <p:txBody>
          <a:bodyPr spcFirstLastPara="1" wrap="square" lIns="0" tIns="0" rIns="0" bIns="0" anchor="t" anchorCtr="0">
            <a:noAutofit/>
          </a:bodyPr>
          <a:lstStyle/>
          <a:p>
            <a:pPr marL="0" marR="0" lvl="0" indent="0" algn="l" rtl="0">
              <a:lnSpc>
                <a:spcPct val="133315"/>
              </a:lnSpc>
              <a:spcBef>
                <a:spcPts val="0"/>
              </a:spcBef>
              <a:spcAft>
                <a:spcPts val="0"/>
              </a:spcAft>
              <a:buClr>
                <a:srgbClr val="181818"/>
              </a:buClr>
              <a:buSzPts val="1400"/>
              <a:buFont typeface="Roboto"/>
              <a:buNone/>
            </a:pPr>
            <a:r>
              <a:rPr lang="en" sz="2000" b="1">
                <a:solidFill>
                  <a:srgbClr val="004F98"/>
                </a:solidFill>
                <a:latin typeface="Roboto"/>
                <a:ea typeface="Roboto"/>
                <a:cs typeface="Roboto"/>
                <a:sym typeface="Roboto"/>
              </a:rPr>
              <a:t>Equity</a:t>
            </a:r>
            <a:endParaRPr sz="2000" b="1">
              <a:solidFill>
                <a:srgbClr val="004F98"/>
              </a:solidFill>
            </a:endParaRPr>
          </a:p>
        </p:txBody>
      </p:sp>
      <p:sp>
        <p:nvSpPr>
          <p:cNvPr id="90" name="Google Shape;90;p18"/>
          <p:cNvSpPr/>
          <p:nvPr/>
        </p:nvSpPr>
        <p:spPr>
          <a:xfrm>
            <a:off x="714200" y="2811786"/>
            <a:ext cx="99900" cy="99900"/>
          </a:xfrm>
          <a:prstGeom prst="ellipse">
            <a:avLst/>
          </a:prstGeom>
          <a:solidFill>
            <a:srgbClr val="004F9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2000">
              <a:solidFill>
                <a:schemeClr val="dk1"/>
              </a:solidFill>
            </a:endParaRPr>
          </a:p>
        </p:txBody>
      </p:sp>
      <p:sp>
        <p:nvSpPr>
          <p:cNvPr id="91" name="Google Shape;91;p18"/>
          <p:cNvSpPr/>
          <p:nvPr/>
        </p:nvSpPr>
        <p:spPr>
          <a:xfrm>
            <a:off x="921313" y="2769966"/>
            <a:ext cx="3792300" cy="155400"/>
          </a:xfrm>
          <a:prstGeom prst="rect">
            <a:avLst/>
          </a:prstGeom>
          <a:noFill/>
          <a:ln>
            <a:noFill/>
          </a:ln>
        </p:spPr>
        <p:txBody>
          <a:bodyPr spcFirstLastPara="1" wrap="square" lIns="0" tIns="0" rIns="0" bIns="0" anchor="t" anchorCtr="0">
            <a:noAutofit/>
          </a:bodyPr>
          <a:lstStyle/>
          <a:p>
            <a:pPr marL="0" marR="0" lvl="0" indent="0" algn="l" rtl="0">
              <a:lnSpc>
                <a:spcPct val="133315"/>
              </a:lnSpc>
              <a:spcBef>
                <a:spcPts val="0"/>
              </a:spcBef>
              <a:spcAft>
                <a:spcPts val="0"/>
              </a:spcAft>
              <a:buClr>
                <a:srgbClr val="181818"/>
              </a:buClr>
              <a:buSzPts val="1400"/>
              <a:buFont typeface="Roboto"/>
              <a:buNone/>
            </a:pPr>
            <a:r>
              <a:rPr lang="en" sz="2000">
                <a:solidFill>
                  <a:schemeClr val="dk1"/>
                </a:solidFill>
                <a:latin typeface="Roboto"/>
                <a:ea typeface="Roboto"/>
                <a:cs typeface="Roboto"/>
                <a:sym typeface="Roboto"/>
              </a:rPr>
              <a:t>Social Emotional Well</a:t>
            </a:r>
            <a:r>
              <a:rPr lang="en" sz="2000" b="0" i="0" u="none" strike="noStrike" cap="none">
                <a:solidFill>
                  <a:schemeClr val="dk1"/>
                </a:solidFill>
                <a:latin typeface="Roboto"/>
                <a:ea typeface="Roboto"/>
                <a:cs typeface="Roboto"/>
                <a:sym typeface="Roboto"/>
              </a:rPr>
              <a:t>-</a:t>
            </a:r>
            <a:r>
              <a:rPr lang="en" sz="2000">
                <a:solidFill>
                  <a:schemeClr val="dk1"/>
                </a:solidFill>
                <a:latin typeface="Roboto"/>
                <a:ea typeface="Roboto"/>
                <a:cs typeface="Roboto"/>
                <a:sym typeface="Roboto"/>
              </a:rPr>
              <a:t>Being</a:t>
            </a:r>
            <a:endParaRPr sz="2000">
              <a:solidFill>
                <a:schemeClr val="dk1"/>
              </a:solidFill>
            </a:endParaRPr>
          </a:p>
        </p:txBody>
      </p:sp>
      <p:sp>
        <p:nvSpPr>
          <p:cNvPr id="92" name="Google Shape;92;p18"/>
          <p:cNvSpPr/>
          <p:nvPr/>
        </p:nvSpPr>
        <p:spPr>
          <a:xfrm>
            <a:off x="714200" y="3295877"/>
            <a:ext cx="99900" cy="99900"/>
          </a:xfrm>
          <a:prstGeom prst="ellipse">
            <a:avLst/>
          </a:prstGeom>
          <a:solidFill>
            <a:srgbClr val="004F9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2000">
              <a:solidFill>
                <a:schemeClr val="dk1"/>
              </a:solidFill>
            </a:endParaRPr>
          </a:p>
        </p:txBody>
      </p:sp>
      <p:sp>
        <p:nvSpPr>
          <p:cNvPr id="93" name="Google Shape;93;p18"/>
          <p:cNvSpPr/>
          <p:nvPr/>
        </p:nvSpPr>
        <p:spPr>
          <a:xfrm>
            <a:off x="921313" y="3254002"/>
            <a:ext cx="3792300" cy="155400"/>
          </a:xfrm>
          <a:prstGeom prst="rect">
            <a:avLst/>
          </a:prstGeom>
          <a:noFill/>
          <a:ln>
            <a:noFill/>
          </a:ln>
        </p:spPr>
        <p:txBody>
          <a:bodyPr spcFirstLastPara="1" wrap="square" lIns="0" tIns="0" rIns="0" bIns="0" anchor="t" anchorCtr="0">
            <a:noAutofit/>
          </a:bodyPr>
          <a:lstStyle/>
          <a:p>
            <a:pPr marL="0" marR="0" lvl="0" indent="0" algn="l" rtl="0">
              <a:lnSpc>
                <a:spcPct val="133315"/>
              </a:lnSpc>
              <a:spcBef>
                <a:spcPts val="0"/>
              </a:spcBef>
              <a:spcAft>
                <a:spcPts val="0"/>
              </a:spcAft>
              <a:buClr>
                <a:srgbClr val="181818"/>
              </a:buClr>
              <a:buSzPts val="1400"/>
              <a:buFont typeface="Roboto"/>
              <a:buNone/>
            </a:pPr>
            <a:r>
              <a:rPr lang="en" sz="2000">
                <a:solidFill>
                  <a:schemeClr val="dk1"/>
                </a:solidFill>
                <a:latin typeface="Roboto"/>
                <a:ea typeface="Roboto"/>
                <a:cs typeface="Roboto"/>
                <a:sym typeface="Roboto"/>
              </a:rPr>
              <a:t>Deep Learning and Innovation</a:t>
            </a:r>
            <a:endParaRPr sz="2000">
              <a:solidFill>
                <a:schemeClr val="dk1"/>
              </a:solidFill>
            </a:endParaRPr>
          </a:p>
        </p:txBody>
      </p:sp>
      <p:sp>
        <p:nvSpPr>
          <p:cNvPr id="94" name="Google Shape;94;p18"/>
          <p:cNvSpPr/>
          <p:nvPr/>
        </p:nvSpPr>
        <p:spPr>
          <a:xfrm>
            <a:off x="4713699" y="2327806"/>
            <a:ext cx="99900" cy="99900"/>
          </a:xfrm>
          <a:prstGeom prst="ellipse">
            <a:avLst/>
          </a:prstGeom>
          <a:solidFill>
            <a:srgbClr val="004F9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2000"/>
          </a:p>
        </p:txBody>
      </p:sp>
      <p:sp>
        <p:nvSpPr>
          <p:cNvPr id="95" name="Google Shape;95;p18"/>
          <p:cNvSpPr/>
          <p:nvPr/>
        </p:nvSpPr>
        <p:spPr>
          <a:xfrm>
            <a:off x="4920813" y="2285931"/>
            <a:ext cx="3792300" cy="155400"/>
          </a:xfrm>
          <a:prstGeom prst="rect">
            <a:avLst/>
          </a:prstGeom>
          <a:noFill/>
          <a:ln>
            <a:noFill/>
          </a:ln>
        </p:spPr>
        <p:txBody>
          <a:bodyPr spcFirstLastPara="1" wrap="square" lIns="0" tIns="0" rIns="0" bIns="0" anchor="t" anchorCtr="0">
            <a:noAutofit/>
          </a:bodyPr>
          <a:lstStyle/>
          <a:p>
            <a:pPr marL="0" marR="0" lvl="0" indent="0" algn="l" rtl="0">
              <a:lnSpc>
                <a:spcPct val="133315"/>
              </a:lnSpc>
              <a:spcBef>
                <a:spcPts val="0"/>
              </a:spcBef>
              <a:spcAft>
                <a:spcPts val="0"/>
              </a:spcAft>
              <a:buClr>
                <a:srgbClr val="181818"/>
              </a:buClr>
              <a:buSzPts val="1400"/>
              <a:buFont typeface="Roboto"/>
              <a:buNone/>
            </a:pPr>
            <a:r>
              <a:rPr lang="en" sz="2000">
                <a:latin typeface="Roboto"/>
                <a:ea typeface="Roboto"/>
                <a:cs typeface="Roboto"/>
                <a:sym typeface="Roboto"/>
              </a:rPr>
              <a:t>Culture of Responsiveness</a:t>
            </a:r>
            <a:endParaRPr sz="2000"/>
          </a:p>
        </p:txBody>
      </p:sp>
      <p:sp>
        <p:nvSpPr>
          <p:cNvPr id="96" name="Google Shape;96;p18"/>
          <p:cNvSpPr/>
          <p:nvPr/>
        </p:nvSpPr>
        <p:spPr>
          <a:xfrm>
            <a:off x="4713699" y="2811786"/>
            <a:ext cx="99900" cy="99900"/>
          </a:xfrm>
          <a:prstGeom prst="ellipse">
            <a:avLst/>
          </a:prstGeom>
          <a:solidFill>
            <a:srgbClr val="004F9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2000"/>
          </a:p>
        </p:txBody>
      </p:sp>
      <p:sp>
        <p:nvSpPr>
          <p:cNvPr id="97" name="Google Shape;97;p18"/>
          <p:cNvSpPr/>
          <p:nvPr/>
        </p:nvSpPr>
        <p:spPr>
          <a:xfrm>
            <a:off x="4920813" y="2769966"/>
            <a:ext cx="3792300" cy="155400"/>
          </a:xfrm>
          <a:prstGeom prst="rect">
            <a:avLst/>
          </a:prstGeom>
          <a:noFill/>
          <a:ln>
            <a:noFill/>
          </a:ln>
        </p:spPr>
        <p:txBody>
          <a:bodyPr spcFirstLastPara="1" wrap="square" lIns="0" tIns="0" rIns="0" bIns="0" anchor="t" anchorCtr="0">
            <a:noAutofit/>
          </a:bodyPr>
          <a:lstStyle/>
          <a:p>
            <a:pPr marL="0" marR="0" lvl="0" indent="0" algn="l" rtl="0">
              <a:lnSpc>
                <a:spcPct val="133315"/>
              </a:lnSpc>
              <a:spcBef>
                <a:spcPts val="0"/>
              </a:spcBef>
              <a:spcAft>
                <a:spcPts val="0"/>
              </a:spcAft>
              <a:buClr>
                <a:srgbClr val="181818"/>
              </a:buClr>
              <a:buSzPts val="1400"/>
              <a:buFont typeface="Roboto"/>
              <a:buNone/>
            </a:pPr>
            <a:r>
              <a:rPr lang="en" sz="2000">
                <a:latin typeface="Roboto"/>
                <a:ea typeface="Roboto"/>
                <a:cs typeface="Roboto"/>
                <a:sym typeface="Roboto"/>
              </a:rPr>
              <a:t>Stewardship of Resources</a:t>
            </a:r>
            <a:endParaRPr sz="2000"/>
          </a:p>
        </p:txBody>
      </p:sp>
      <p:sp>
        <p:nvSpPr>
          <p:cNvPr id="98" name="Google Shape;98;p18"/>
          <p:cNvSpPr/>
          <p:nvPr/>
        </p:nvSpPr>
        <p:spPr>
          <a:xfrm>
            <a:off x="4713699" y="3295877"/>
            <a:ext cx="99900" cy="99900"/>
          </a:xfrm>
          <a:prstGeom prst="ellipse">
            <a:avLst/>
          </a:prstGeom>
          <a:solidFill>
            <a:srgbClr val="004F98"/>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sz="2000"/>
          </a:p>
        </p:txBody>
      </p:sp>
      <p:sp>
        <p:nvSpPr>
          <p:cNvPr id="99" name="Google Shape;99;p18"/>
          <p:cNvSpPr/>
          <p:nvPr/>
        </p:nvSpPr>
        <p:spPr>
          <a:xfrm>
            <a:off x="4920813" y="3254002"/>
            <a:ext cx="3792300" cy="155400"/>
          </a:xfrm>
          <a:prstGeom prst="rect">
            <a:avLst/>
          </a:prstGeom>
          <a:noFill/>
          <a:ln>
            <a:noFill/>
          </a:ln>
        </p:spPr>
        <p:txBody>
          <a:bodyPr spcFirstLastPara="1" wrap="square" lIns="0" tIns="0" rIns="0" bIns="0" anchor="t" anchorCtr="0">
            <a:noAutofit/>
          </a:bodyPr>
          <a:lstStyle/>
          <a:p>
            <a:pPr marL="0" marR="0" lvl="0" indent="0" algn="l" rtl="0">
              <a:lnSpc>
                <a:spcPct val="133315"/>
              </a:lnSpc>
              <a:spcBef>
                <a:spcPts val="0"/>
              </a:spcBef>
              <a:spcAft>
                <a:spcPts val="0"/>
              </a:spcAft>
              <a:buClr>
                <a:srgbClr val="181818"/>
              </a:buClr>
              <a:buSzPts val="1400"/>
              <a:buFont typeface="Roboto"/>
              <a:buNone/>
            </a:pPr>
            <a:r>
              <a:rPr lang="en" sz="2000">
                <a:latin typeface="Roboto"/>
                <a:ea typeface="Roboto"/>
                <a:cs typeface="Roboto"/>
                <a:sym typeface="Roboto"/>
              </a:rPr>
              <a:t>Shared Leadership</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9"/>
          <p:cNvPicPr preferRelativeResize="0"/>
          <p:nvPr/>
        </p:nvPicPr>
        <p:blipFill>
          <a:blip r:embed="rId3">
            <a:alphaModFix/>
          </a:blip>
          <a:stretch>
            <a:fillRect/>
          </a:stretch>
        </p:blipFill>
        <p:spPr>
          <a:xfrm>
            <a:off x="1057475" y="1122157"/>
            <a:ext cx="7095925" cy="2953518"/>
          </a:xfrm>
          <a:prstGeom prst="rect">
            <a:avLst/>
          </a:prstGeom>
          <a:noFill/>
          <a:ln w="28575" cap="flat" cmpd="sng">
            <a:solidFill>
              <a:srgbClr val="004F98"/>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9"/>
        <p:cNvGrpSpPr/>
        <p:nvPr/>
      </p:nvGrpSpPr>
      <p:grpSpPr>
        <a:xfrm>
          <a:off x="0" y="0"/>
          <a:ext cx="0" cy="0"/>
          <a:chOff x="0" y="0"/>
          <a:chExt cx="0" cy="0"/>
        </a:xfrm>
      </p:grpSpPr>
      <p:pic>
        <p:nvPicPr>
          <p:cNvPr id="110" name="Google Shape;110;p20"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111" name="Google Shape;111;p20"/>
          <p:cNvSpPr/>
          <p:nvPr/>
        </p:nvSpPr>
        <p:spPr>
          <a:xfrm>
            <a:off x="357100" y="302911"/>
            <a:ext cx="8713200" cy="7242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900" b="1">
                <a:solidFill>
                  <a:srgbClr val="004F98"/>
                </a:solidFill>
                <a:latin typeface="Playfair Display"/>
                <a:ea typeface="Playfair Display"/>
                <a:cs typeface="Playfair Display"/>
                <a:sym typeface="Playfair Display"/>
              </a:rPr>
              <a:t>THE INTERSECTION</a:t>
            </a:r>
            <a:endParaRPr sz="2900" b="1" i="0" u="none" strike="noStrike" cap="none">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1200" b="1">
              <a:solidFill>
                <a:srgbClr val="004F98"/>
              </a:solidFill>
              <a:latin typeface="Playfair Display"/>
              <a:ea typeface="Playfair Display"/>
              <a:cs typeface="Playfair Display"/>
              <a:sym typeface="Playfair Display"/>
            </a:endParaRPr>
          </a:p>
        </p:txBody>
      </p:sp>
      <p:pic>
        <p:nvPicPr>
          <p:cNvPr id="112" name="Google Shape;112;p20"/>
          <p:cNvPicPr preferRelativeResize="0"/>
          <p:nvPr/>
        </p:nvPicPr>
        <p:blipFill>
          <a:blip r:embed="rId4">
            <a:alphaModFix/>
          </a:blip>
          <a:stretch>
            <a:fillRect/>
          </a:stretch>
        </p:blipFill>
        <p:spPr>
          <a:xfrm>
            <a:off x="514336" y="1027111"/>
            <a:ext cx="8217381" cy="381158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17"/>
        <p:cNvGrpSpPr/>
        <p:nvPr/>
      </p:nvGrpSpPr>
      <p:grpSpPr>
        <a:xfrm>
          <a:off x="0" y="0"/>
          <a:ext cx="0" cy="0"/>
          <a:chOff x="0" y="0"/>
          <a:chExt cx="0" cy="0"/>
        </a:xfrm>
      </p:grpSpPr>
      <p:pic>
        <p:nvPicPr>
          <p:cNvPr id="118" name="Google Shape;118;p21"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119" name="Google Shape;119;p21"/>
          <p:cNvSpPr/>
          <p:nvPr/>
        </p:nvSpPr>
        <p:spPr>
          <a:xfrm>
            <a:off x="357100" y="302911"/>
            <a:ext cx="8713200" cy="7242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900" b="1">
                <a:solidFill>
                  <a:srgbClr val="004F98"/>
                </a:solidFill>
                <a:latin typeface="Playfair Display"/>
                <a:ea typeface="Playfair Display"/>
                <a:cs typeface="Playfair Display"/>
                <a:sym typeface="Playfair Display"/>
              </a:rPr>
              <a:t>EQUITY </a:t>
            </a:r>
            <a:r>
              <a:rPr lang="en" sz="2900" b="1" i="0" u="none" strike="noStrike" cap="none">
                <a:solidFill>
                  <a:srgbClr val="004F98"/>
                </a:solidFill>
                <a:latin typeface="Playfair Display"/>
                <a:ea typeface="Playfair Display"/>
                <a:cs typeface="Playfair Display"/>
                <a:sym typeface="Playfair Display"/>
              </a:rPr>
              <a:t>STRATEGIC GOALS</a:t>
            </a:r>
            <a:endParaRPr sz="2900" b="1" i="0" u="none" strike="noStrike" cap="none">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r>
              <a:rPr lang="en" sz="1200" b="1">
                <a:solidFill>
                  <a:srgbClr val="004F98"/>
                </a:solidFill>
                <a:latin typeface="Playfair Display"/>
                <a:ea typeface="Playfair Display"/>
                <a:cs typeface="Playfair Display"/>
                <a:sym typeface="Playfair Display"/>
              </a:rPr>
              <a:t>3-5 YEARS</a:t>
            </a:r>
            <a:endParaRPr sz="1200" b="1">
              <a:solidFill>
                <a:srgbClr val="004F98"/>
              </a:solidFill>
              <a:latin typeface="Playfair Display"/>
              <a:ea typeface="Playfair Display"/>
              <a:cs typeface="Playfair Display"/>
              <a:sym typeface="Playfair Display"/>
            </a:endParaRPr>
          </a:p>
        </p:txBody>
      </p:sp>
      <p:sp>
        <p:nvSpPr>
          <p:cNvPr id="120" name="Google Shape;120;p21"/>
          <p:cNvSpPr/>
          <p:nvPr/>
        </p:nvSpPr>
        <p:spPr>
          <a:xfrm>
            <a:off x="428518" y="1618090"/>
            <a:ext cx="857100" cy="307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81818"/>
              </a:buClr>
              <a:buSzPts val="800"/>
              <a:buFont typeface="Roboto"/>
              <a:buNone/>
            </a:pPr>
            <a:r>
              <a:rPr lang="en" sz="1000" b="0" i="0" u="none" strike="noStrike" cap="none">
                <a:solidFill>
                  <a:srgbClr val="181818"/>
                </a:solidFill>
                <a:latin typeface="Roboto"/>
                <a:ea typeface="Roboto"/>
                <a:cs typeface="Roboto"/>
                <a:sym typeface="Roboto"/>
              </a:rPr>
              <a:t>1</a:t>
            </a:r>
            <a:endParaRPr sz="1600" b="0" i="0" u="none" strike="noStrike" cap="none">
              <a:solidFill>
                <a:schemeClr val="dk1"/>
              </a:solidFill>
              <a:latin typeface="Arial"/>
              <a:ea typeface="Arial"/>
              <a:cs typeface="Arial"/>
              <a:sym typeface="Arial"/>
            </a:endParaRPr>
          </a:p>
        </p:txBody>
      </p:sp>
      <p:sp>
        <p:nvSpPr>
          <p:cNvPr id="121" name="Google Shape;121;p21"/>
          <p:cNvSpPr/>
          <p:nvPr/>
        </p:nvSpPr>
        <p:spPr>
          <a:xfrm>
            <a:off x="990325" y="1676450"/>
            <a:ext cx="3570900" cy="1292400"/>
          </a:xfrm>
          <a:prstGeom prst="rect">
            <a:avLst/>
          </a:prstGeom>
          <a:noFill/>
          <a:ln>
            <a:noFill/>
          </a:ln>
        </p:spPr>
        <p:txBody>
          <a:bodyPr spcFirstLastPara="1" wrap="square" lIns="0" tIns="0" rIns="0" bIns="0" anchor="t" anchorCtr="0">
            <a:noAutofit/>
          </a:bodyPr>
          <a:lstStyle/>
          <a:p>
            <a:pPr marL="0" marR="0" lvl="0" indent="0" algn="l" rtl="0">
              <a:lnSpc>
                <a:spcPct val="133315"/>
              </a:lnSpc>
              <a:spcBef>
                <a:spcPts val="0"/>
              </a:spcBef>
              <a:spcAft>
                <a:spcPts val="0"/>
              </a:spcAft>
              <a:buClr>
                <a:srgbClr val="181818"/>
              </a:buClr>
              <a:buSzPts val="1400"/>
              <a:buFont typeface="Roboto"/>
              <a:buNone/>
            </a:pPr>
            <a:r>
              <a:rPr lang="en" sz="1600">
                <a:solidFill>
                  <a:srgbClr val="181818"/>
                </a:solidFill>
                <a:latin typeface="Roboto"/>
                <a:ea typeface="Roboto"/>
                <a:cs typeface="Roboto"/>
                <a:sym typeface="Roboto"/>
              </a:rPr>
              <a:t>Create learning environments that are safe, equitable, and provide a sense of belonging for all students and staff.</a:t>
            </a:r>
            <a:endParaRPr sz="1600">
              <a:solidFill>
                <a:schemeClr val="dk1"/>
              </a:solidFill>
            </a:endParaRPr>
          </a:p>
        </p:txBody>
      </p:sp>
      <p:sp>
        <p:nvSpPr>
          <p:cNvPr id="122" name="Google Shape;122;p21"/>
          <p:cNvSpPr/>
          <p:nvPr/>
        </p:nvSpPr>
        <p:spPr>
          <a:xfrm>
            <a:off x="428518" y="2968658"/>
            <a:ext cx="857100" cy="307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81818"/>
              </a:buClr>
              <a:buSzPts val="800"/>
              <a:buFont typeface="Roboto"/>
              <a:buNone/>
            </a:pPr>
            <a:r>
              <a:rPr lang="en" sz="1000" b="0" i="0" u="none" strike="noStrike" cap="none">
                <a:solidFill>
                  <a:srgbClr val="181818"/>
                </a:solidFill>
                <a:latin typeface="Roboto"/>
                <a:ea typeface="Roboto"/>
                <a:cs typeface="Roboto"/>
                <a:sym typeface="Roboto"/>
              </a:rPr>
              <a:t>2</a:t>
            </a:r>
            <a:endParaRPr sz="1600" b="0" i="0" u="none" strike="noStrike" cap="none">
              <a:solidFill>
                <a:schemeClr val="dk1"/>
              </a:solidFill>
              <a:latin typeface="Arial"/>
              <a:ea typeface="Arial"/>
              <a:cs typeface="Arial"/>
              <a:sym typeface="Arial"/>
            </a:endParaRPr>
          </a:p>
        </p:txBody>
      </p:sp>
      <p:sp>
        <p:nvSpPr>
          <p:cNvPr id="123" name="Google Shape;123;p21"/>
          <p:cNvSpPr/>
          <p:nvPr/>
        </p:nvSpPr>
        <p:spPr>
          <a:xfrm>
            <a:off x="990325" y="3041048"/>
            <a:ext cx="3570900" cy="1186500"/>
          </a:xfrm>
          <a:prstGeom prst="rect">
            <a:avLst/>
          </a:prstGeom>
          <a:noFill/>
          <a:ln>
            <a:noFill/>
          </a:ln>
        </p:spPr>
        <p:txBody>
          <a:bodyPr spcFirstLastPara="1" wrap="square" lIns="0" tIns="0" rIns="0" bIns="0" anchor="t" anchorCtr="0">
            <a:noAutofit/>
          </a:bodyPr>
          <a:lstStyle/>
          <a:p>
            <a:pPr marL="0" marR="0" lvl="0" indent="0" algn="l" rtl="0">
              <a:lnSpc>
                <a:spcPct val="133315"/>
              </a:lnSpc>
              <a:spcBef>
                <a:spcPts val="0"/>
              </a:spcBef>
              <a:spcAft>
                <a:spcPts val="0"/>
              </a:spcAft>
              <a:buClr>
                <a:srgbClr val="181818"/>
              </a:buClr>
              <a:buSzPts val="1400"/>
              <a:buFont typeface="Roboto"/>
              <a:buNone/>
            </a:pPr>
            <a:r>
              <a:rPr lang="en" sz="1600">
                <a:solidFill>
                  <a:srgbClr val="181818"/>
                </a:solidFill>
                <a:latin typeface="Roboto"/>
                <a:ea typeface="Roboto"/>
                <a:cs typeface="Roboto"/>
                <a:sym typeface="Roboto"/>
              </a:rPr>
              <a:t>Create culturally responsive and equity-informed policies, procedures, and practices that lead to equitable outcomes for students.</a:t>
            </a:r>
            <a:endParaRPr sz="1600">
              <a:solidFill>
                <a:schemeClr val="dk1"/>
              </a:solidFill>
            </a:endParaRPr>
          </a:p>
        </p:txBody>
      </p:sp>
      <p:sp>
        <p:nvSpPr>
          <p:cNvPr id="124" name="Google Shape;124;p21"/>
          <p:cNvSpPr/>
          <p:nvPr/>
        </p:nvSpPr>
        <p:spPr>
          <a:xfrm>
            <a:off x="4428018" y="1618090"/>
            <a:ext cx="857100" cy="307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81818"/>
              </a:buClr>
              <a:buSzPts val="800"/>
              <a:buFont typeface="Roboto"/>
              <a:buNone/>
            </a:pPr>
            <a:r>
              <a:rPr lang="en" sz="1000" b="0" i="0" u="none" strike="noStrike" cap="none">
                <a:solidFill>
                  <a:srgbClr val="181818"/>
                </a:solidFill>
                <a:latin typeface="Roboto"/>
                <a:ea typeface="Roboto"/>
                <a:cs typeface="Roboto"/>
                <a:sym typeface="Roboto"/>
              </a:rPr>
              <a:t>3</a:t>
            </a:r>
            <a:endParaRPr sz="1600" b="0" i="0" u="none" strike="noStrike" cap="none">
              <a:solidFill>
                <a:schemeClr val="dk1"/>
              </a:solidFill>
              <a:latin typeface="Arial"/>
              <a:ea typeface="Arial"/>
              <a:cs typeface="Arial"/>
              <a:sym typeface="Arial"/>
            </a:endParaRPr>
          </a:p>
        </p:txBody>
      </p:sp>
      <p:sp>
        <p:nvSpPr>
          <p:cNvPr id="125" name="Google Shape;125;p21"/>
          <p:cNvSpPr/>
          <p:nvPr/>
        </p:nvSpPr>
        <p:spPr>
          <a:xfrm>
            <a:off x="4989825" y="1676450"/>
            <a:ext cx="3570900" cy="1292400"/>
          </a:xfrm>
          <a:prstGeom prst="rect">
            <a:avLst/>
          </a:prstGeom>
          <a:noFill/>
          <a:ln>
            <a:noFill/>
          </a:ln>
        </p:spPr>
        <p:txBody>
          <a:bodyPr spcFirstLastPara="1" wrap="square" lIns="0" tIns="0" rIns="0" bIns="0" anchor="t" anchorCtr="0">
            <a:noAutofit/>
          </a:bodyPr>
          <a:lstStyle/>
          <a:p>
            <a:pPr marL="0" marR="0" lvl="0" indent="0" algn="l" rtl="0">
              <a:lnSpc>
                <a:spcPct val="133315"/>
              </a:lnSpc>
              <a:spcBef>
                <a:spcPts val="0"/>
              </a:spcBef>
              <a:spcAft>
                <a:spcPts val="0"/>
              </a:spcAft>
              <a:buClr>
                <a:srgbClr val="181818"/>
              </a:buClr>
              <a:buSzPts val="1400"/>
              <a:buFont typeface="Roboto"/>
              <a:buNone/>
            </a:pPr>
            <a:r>
              <a:rPr lang="en" sz="1600">
                <a:solidFill>
                  <a:srgbClr val="181818"/>
                </a:solidFill>
                <a:latin typeface="Roboto"/>
                <a:ea typeface="Roboto"/>
                <a:cs typeface="Roboto"/>
                <a:sym typeface="Roboto"/>
              </a:rPr>
              <a:t>Develop teaching and learning experiences that are responsive to and supportive of diverse cultures and identities.</a:t>
            </a:r>
            <a:endParaRPr sz="1600">
              <a:solidFill>
                <a:srgbClr val="181818"/>
              </a:solidFill>
              <a:latin typeface="Roboto"/>
              <a:ea typeface="Roboto"/>
              <a:cs typeface="Roboto"/>
              <a:sym typeface="Roboto"/>
            </a:endParaRPr>
          </a:p>
          <a:p>
            <a:pPr marL="0" marR="0" lvl="0" indent="0" algn="l" rtl="0">
              <a:lnSpc>
                <a:spcPct val="133315"/>
              </a:lnSpc>
              <a:spcBef>
                <a:spcPts val="0"/>
              </a:spcBef>
              <a:spcAft>
                <a:spcPts val="0"/>
              </a:spcAft>
              <a:buClr>
                <a:srgbClr val="181818"/>
              </a:buClr>
              <a:buSzPts val="1400"/>
              <a:buFont typeface="Roboto"/>
              <a:buNone/>
            </a:pPr>
            <a:endParaRPr sz="1600">
              <a:solidFill>
                <a:srgbClr val="181818"/>
              </a:solidFill>
              <a:latin typeface="Roboto"/>
              <a:ea typeface="Roboto"/>
              <a:cs typeface="Roboto"/>
              <a:sym typeface="Roboto"/>
            </a:endParaRPr>
          </a:p>
          <a:p>
            <a:pPr marL="0" marR="0" lvl="0" indent="0" algn="l" rtl="0">
              <a:lnSpc>
                <a:spcPct val="133315"/>
              </a:lnSpc>
              <a:spcBef>
                <a:spcPts val="0"/>
              </a:spcBef>
              <a:spcAft>
                <a:spcPts val="0"/>
              </a:spcAft>
              <a:buClr>
                <a:srgbClr val="181818"/>
              </a:buClr>
              <a:buSzPts val="1400"/>
              <a:buFont typeface="Roboto"/>
              <a:buNone/>
            </a:pPr>
            <a:endParaRPr sz="1600">
              <a:solidFill>
                <a:srgbClr val="181818"/>
              </a:solidFill>
              <a:latin typeface="Roboto"/>
              <a:ea typeface="Roboto"/>
              <a:cs typeface="Roboto"/>
              <a:sym typeface="Roboto"/>
            </a:endParaRPr>
          </a:p>
        </p:txBody>
      </p:sp>
      <p:sp>
        <p:nvSpPr>
          <p:cNvPr id="126" name="Google Shape;126;p21"/>
          <p:cNvSpPr/>
          <p:nvPr/>
        </p:nvSpPr>
        <p:spPr>
          <a:xfrm>
            <a:off x="4428018" y="3218290"/>
            <a:ext cx="857100" cy="307200"/>
          </a:xfrm>
          <a:prstGeom prst="rect">
            <a:avLst/>
          </a:prstGeom>
          <a:noFill/>
          <a:ln>
            <a:noFill/>
          </a:ln>
        </p:spPr>
        <p:txBody>
          <a:bodyPr spcFirstLastPara="1" wrap="square" lIns="0" tIns="0" rIns="0" bIns="0" anchor="ctr" anchorCtr="0">
            <a:noAutofit/>
          </a:bodyPr>
          <a:lstStyle/>
          <a:p>
            <a:pPr marL="0" marR="0" lvl="0" indent="0" algn="ctr" rtl="0">
              <a:spcBef>
                <a:spcPts val="0"/>
              </a:spcBef>
              <a:spcAft>
                <a:spcPts val="0"/>
              </a:spcAft>
              <a:buClr>
                <a:srgbClr val="181818"/>
              </a:buClr>
              <a:buSzPts val="800"/>
              <a:buFont typeface="Roboto"/>
              <a:buNone/>
            </a:pPr>
            <a:r>
              <a:rPr lang="en" sz="1000">
                <a:solidFill>
                  <a:srgbClr val="181818"/>
                </a:solidFill>
                <a:latin typeface="Roboto"/>
                <a:ea typeface="Roboto"/>
                <a:cs typeface="Roboto"/>
                <a:sym typeface="Roboto"/>
              </a:rPr>
              <a:t>4</a:t>
            </a:r>
            <a:endParaRPr sz="1600" b="0" i="0" u="none" strike="noStrike" cap="none">
              <a:solidFill>
                <a:schemeClr val="dk1"/>
              </a:solidFill>
              <a:latin typeface="Arial"/>
              <a:ea typeface="Arial"/>
              <a:cs typeface="Arial"/>
              <a:sym typeface="Arial"/>
            </a:endParaRPr>
          </a:p>
        </p:txBody>
      </p:sp>
      <p:sp>
        <p:nvSpPr>
          <p:cNvPr id="127" name="Google Shape;127;p21"/>
          <p:cNvSpPr/>
          <p:nvPr/>
        </p:nvSpPr>
        <p:spPr>
          <a:xfrm>
            <a:off x="4989825" y="3294499"/>
            <a:ext cx="3570900" cy="1071300"/>
          </a:xfrm>
          <a:prstGeom prst="rect">
            <a:avLst/>
          </a:prstGeom>
          <a:noFill/>
          <a:ln>
            <a:noFill/>
          </a:ln>
        </p:spPr>
        <p:txBody>
          <a:bodyPr spcFirstLastPara="1" wrap="square" lIns="0" tIns="0" rIns="0" bIns="0" anchor="t" anchorCtr="0">
            <a:noAutofit/>
          </a:bodyPr>
          <a:lstStyle/>
          <a:p>
            <a:pPr marL="0" marR="0" lvl="0" indent="0" algn="l" rtl="0">
              <a:lnSpc>
                <a:spcPct val="133315"/>
              </a:lnSpc>
              <a:spcBef>
                <a:spcPts val="0"/>
              </a:spcBef>
              <a:spcAft>
                <a:spcPts val="0"/>
              </a:spcAft>
              <a:buClr>
                <a:srgbClr val="181818"/>
              </a:buClr>
              <a:buSzPts val="1400"/>
              <a:buFont typeface="Roboto"/>
              <a:buNone/>
            </a:pPr>
            <a:r>
              <a:rPr lang="en" sz="1600">
                <a:solidFill>
                  <a:srgbClr val="181818"/>
                </a:solidFill>
                <a:latin typeface="Roboto"/>
                <a:ea typeface="Roboto"/>
                <a:cs typeface="Roboto"/>
                <a:sym typeface="Roboto"/>
              </a:rPr>
              <a:t>Recruit, hire, and retain a more diverse staff.</a:t>
            </a:r>
            <a:endParaRPr sz="16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2"/>
        <p:cNvGrpSpPr/>
        <p:nvPr/>
      </p:nvGrpSpPr>
      <p:grpSpPr>
        <a:xfrm>
          <a:off x="0" y="0"/>
          <a:ext cx="0" cy="0"/>
          <a:chOff x="0" y="0"/>
          <a:chExt cx="0" cy="0"/>
        </a:xfrm>
      </p:grpSpPr>
      <p:pic>
        <p:nvPicPr>
          <p:cNvPr id="133" name="Google Shape;133;p22"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134" name="Google Shape;134;p22"/>
          <p:cNvSpPr/>
          <p:nvPr/>
        </p:nvSpPr>
        <p:spPr>
          <a:xfrm>
            <a:off x="357100" y="302911"/>
            <a:ext cx="8713200" cy="7242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900" b="1">
                <a:solidFill>
                  <a:srgbClr val="004F98"/>
                </a:solidFill>
                <a:latin typeface="Playfair Display"/>
                <a:ea typeface="Playfair Display"/>
                <a:cs typeface="Playfair Display"/>
                <a:sym typeface="Playfair Display"/>
              </a:rPr>
              <a:t>EQUITY BASELINE DATA</a:t>
            </a:r>
            <a:endParaRPr sz="1200" b="1">
              <a:solidFill>
                <a:srgbClr val="004F98"/>
              </a:solidFill>
              <a:latin typeface="Playfair Display"/>
              <a:ea typeface="Playfair Display"/>
              <a:cs typeface="Playfair Display"/>
              <a:sym typeface="Playfair Display"/>
            </a:endParaRPr>
          </a:p>
        </p:txBody>
      </p:sp>
      <p:sp>
        <p:nvSpPr>
          <p:cNvPr id="135" name="Google Shape;135;p22"/>
          <p:cNvSpPr txBox="1"/>
          <p:nvPr/>
        </p:nvSpPr>
        <p:spPr>
          <a:xfrm>
            <a:off x="546200" y="1747550"/>
            <a:ext cx="3864300" cy="1046700"/>
          </a:xfrm>
          <a:prstGeom prst="rect">
            <a:avLst/>
          </a:prstGeom>
          <a:noFill/>
          <a:ln>
            <a:noFill/>
          </a:ln>
        </p:spPr>
        <p:txBody>
          <a:bodyPr spcFirstLastPara="1" wrap="square" lIns="91425" tIns="91425" rIns="91425" bIns="91425" anchor="t" anchorCtr="0">
            <a:spAutoFit/>
          </a:bodyPr>
          <a:lstStyle/>
          <a:p>
            <a:pPr marL="457200" lvl="0" indent="-317500" algn="l" rtl="0">
              <a:lnSpc>
                <a:spcPct val="300000"/>
              </a:lnSpc>
              <a:spcBef>
                <a:spcPts val="0"/>
              </a:spcBef>
              <a:spcAft>
                <a:spcPts val="0"/>
              </a:spcAft>
              <a:buSzPts val="1400"/>
              <a:buFont typeface="Roboto"/>
              <a:buChar char="●"/>
            </a:pPr>
            <a:r>
              <a:rPr lang="en">
                <a:latin typeface="Roboto"/>
                <a:ea typeface="Roboto"/>
                <a:cs typeface="Roboto"/>
                <a:sym typeface="Roboto"/>
              </a:rPr>
              <a:t>College and Career Readiness</a:t>
            </a:r>
            <a:endParaRPr>
              <a:latin typeface="Roboto"/>
              <a:ea typeface="Roboto"/>
              <a:cs typeface="Roboto"/>
              <a:sym typeface="Roboto"/>
            </a:endParaRPr>
          </a:p>
          <a:p>
            <a:pPr marL="457200" lvl="0" indent="-317500" algn="l" rtl="0">
              <a:lnSpc>
                <a:spcPct val="300000"/>
              </a:lnSpc>
              <a:spcBef>
                <a:spcPts val="0"/>
              </a:spcBef>
              <a:spcAft>
                <a:spcPts val="0"/>
              </a:spcAft>
              <a:buSzPts val="1400"/>
              <a:buFont typeface="Roboto"/>
              <a:buChar char="●"/>
            </a:pPr>
            <a:r>
              <a:rPr lang="en">
                <a:latin typeface="Roboto"/>
                <a:ea typeface="Roboto"/>
                <a:cs typeface="Roboto"/>
                <a:sym typeface="Roboto"/>
              </a:rPr>
              <a:t>Suspension data</a:t>
            </a:r>
            <a:endParaRPr/>
          </a:p>
        </p:txBody>
      </p:sp>
      <p:sp>
        <p:nvSpPr>
          <p:cNvPr id="136" name="Google Shape;136;p22"/>
          <p:cNvSpPr txBox="1"/>
          <p:nvPr/>
        </p:nvSpPr>
        <p:spPr>
          <a:xfrm>
            <a:off x="4493125" y="1748725"/>
            <a:ext cx="4370400" cy="1693200"/>
          </a:xfrm>
          <a:prstGeom prst="rect">
            <a:avLst/>
          </a:prstGeom>
          <a:noFill/>
          <a:ln>
            <a:noFill/>
          </a:ln>
        </p:spPr>
        <p:txBody>
          <a:bodyPr spcFirstLastPara="1" wrap="square" lIns="91425" tIns="91425" rIns="91425" bIns="91425" anchor="t" anchorCtr="0">
            <a:spAutoFit/>
          </a:bodyPr>
          <a:lstStyle/>
          <a:p>
            <a:pPr marL="457200" lvl="0" indent="-317500" algn="l" rtl="0">
              <a:lnSpc>
                <a:spcPct val="300000"/>
              </a:lnSpc>
              <a:spcBef>
                <a:spcPts val="0"/>
              </a:spcBef>
              <a:spcAft>
                <a:spcPts val="0"/>
              </a:spcAft>
              <a:buClr>
                <a:schemeClr val="dk1"/>
              </a:buClr>
              <a:buSzPts val="1400"/>
              <a:buFont typeface="Roboto"/>
              <a:buChar char="●"/>
            </a:pPr>
            <a:r>
              <a:rPr lang="en">
                <a:solidFill>
                  <a:schemeClr val="dk1"/>
                </a:solidFill>
                <a:latin typeface="Roboto"/>
                <a:ea typeface="Roboto"/>
                <a:cs typeface="Roboto"/>
                <a:sym typeface="Roboto"/>
              </a:rPr>
              <a:t>CAASPP/Fastbridge and ESGI (Screener data)</a:t>
            </a:r>
            <a:endParaRPr>
              <a:solidFill>
                <a:schemeClr val="dk1"/>
              </a:solidFill>
              <a:latin typeface="Roboto"/>
              <a:ea typeface="Roboto"/>
              <a:cs typeface="Roboto"/>
              <a:sym typeface="Roboto"/>
            </a:endParaRPr>
          </a:p>
          <a:p>
            <a:pPr marL="457200" lvl="0" indent="-317500" algn="l" rtl="0">
              <a:lnSpc>
                <a:spcPct val="300000"/>
              </a:lnSpc>
              <a:spcBef>
                <a:spcPts val="0"/>
              </a:spcBef>
              <a:spcAft>
                <a:spcPts val="0"/>
              </a:spcAft>
              <a:buClr>
                <a:schemeClr val="dk1"/>
              </a:buClr>
              <a:buSzPts val="1400"/>
              <a:buChar char="●"/>
            </a:pPr>
            <a:r>
              <a:rPr lang="en">
                <a:solidFill>
                  <a:schemeClr val="dk1"/>
                </a:solidFill>
              </a:rPr>
              <a:t>Graduation rates</a:t>
            </a:r>
            <a:endParaRPr>
              <a:solidFill>
                <a:schemeClr val="dk1"/>
              </a:solidFill>
            </a:endParaRPr>
          </a:p>
          <a:p>
            <a:pPr marL="457200" lvl="0" indent="-317500" algn="l" rtl="0">
              <a:lnSpc>
                <a:spcPct val="300000"/>
              </a:lnSpc>
              <a:spcBef>
                <a:spcPts val="0"/>
              </a:spcBef>
              <a:spcAft>
                <a:spcPts val="0"/>
              </a:spcAft>
              <a:buClr>
                <a:schemeClr val="dk1"/>
              </a:buClr>
              <a:buSzPts val="1400"/>
              <a:buChar char="●"/>
            </a:pPr>
            <a:r>
              <a:rPr lang="en">
                <a:solidFill>
                  <a:schemeClr val="dk1"/>
                </a:solidFill>
              </a:rPr>
              <a:t>Staff demographic data</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41"/>
        <p:cNvGrpSpPr/>
        <p:nvPr/>
      </p:nvGrpSpPr>
      <p:grpSpPr>
        <a:xfrm>
          <a:off x="0" y="0"/>
          <a:ext cx="0" cy="0"/>
          <a:chOff x="0" y="0"/>
          <a:chExt cx="0" cy="0"/>
        </a:xfrm>
      </p:grpSpPr>
      <p:pic>
        <p:nvPicPr>
          <p:cNvPr id="142" name="Google Shape;142;p23"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143" name="Google Shape;143;p23"/>
          <p:cNvSpPr txBox="1">
            <a:spLocks noGrp="1"/>
          </p:cNvSpPr>
          <p:nvPr>
            <p:ph type="body" idx="4294967295"/>
          </p:nvPr>
        </p:nvSpPr>
        <p:spPr>
          <a:xfrm>
            <a:off x="311700" y="1076275"/>
            <a:ext cx="3999900" cy="38058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Every child needs the opportunities to succeed in education</a:t>
            </a:r>
            <a:endParaRPr sz="1500">
              <a:solidFill>
                <a:schemeClr val="dk1"/>
              </a:solidFill>
              <a:latin typeface="Roboto"/>
              <a:ea typeface="Roboto"/>
              <a:cs typeface="Roboto"/>
              <a:sym typeface="Roboto"/>
            </a:endParaRPr>
          </a:p>
          <a:p>
            <a:pPr marL="457200" lvl="0" indent="0" algn="l" rtl="0">
              <a:spcBef>
                <a:spcPts val="0"/>
              </a:spcBef>
              <a:spcAft>
                <a:spcPts val="0"/>
              </a:spcAft>
              <a:buNone/>
            </a:pPr>
            <a:endParaRPr sz="1500">
              <a:solidFill>
                <a:schemeClr val="dk1"/>
              </a:solidFill>
              <a:highlight>
                <a:schemeClr val="lt1"/>
              </a:highlight>
              <a:latin typeface="Roboto"/>
              <a:ea typeface="Roboto"/>
              <a:cs typeface="Roboto"/>
              <a:sym typeface="Roboto"/>
            </a:endParaRPr>
          </a:p>
          <a:p>
            <a:pPr marL="457200" lvl="0" indent="-323850" algn="l" rtl="0">
              <a:spcBef>
                <a:spcPts val="0"/>
              </a:spcBef>
              <a:spcAft>
                <a:spcPts val="0"/>
              </a:spcAft>
              <a:buClr>
                <a:schemeClr val="dk1"/>
              </a:buClr>
              <a:buSzPts val="1500"/>
              <a:buFont typeface="Roboto"/>
              <a:buChar char="●"/>
            </a:pPr>
            <a:r>
              <a:rPr lang="en" sz="1500">
                <a:solidFill>
                  <a:schemeClr val="dk1"/>
                </a:solidFill>
                <a:highlight>
                  <a:schemeClr val="lt1"/>
                </a:highlight>
                <a:latin typeface="Roboto"/>
                <a:ea typeface="Roboto"/>
                <a:cs typeface="Roboto"/>
                <a:sym typeface="Roboto"/>
              </a:rPr>
              <a:t>The FAIR Education Act and the California Common Core State Standards demand that students see themselves in the curriculum and that the curriculum resources are reflective of the diversity of the community</a:t>
            </a:r>
            <a:endParaRPr sz="1500">
              <a:solidFill>
                <a:schemeClr val="dk1"/>
              </a:solidFill>
              <a:highlight>
                <a:schemeClr val="lt1"/>
              </a:highlight>
              <a:latin typeface="Roboto"/>
              <a:ea typeface="Roboto"/>
              <a:cs typeface="Roboto"/>
              <a:sym typeface="Roboto"/>
            </a:endParaRPr>
          </a:p>
          <a:p>
            <a:pPr marL="914400" lvl="0" indent="-323850" algn="l" rtl="0">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Adopted resources</a:t>
            </a:r>
            <a:endParaRPr sz="1500">
              <a:solidFill>
                <a:schemeClr val="dk1"/>
              </a:solidFill>
              <a:latin typeface="Roboto"/>
              <a:ea typeface="Roboto"/>
              <a:cs typeface="Roboto"/>
              <a:sym typeface="Roboto"/>
            </a:endParaRPr>
          </a:p>
          <a:p>
            <a:pPr marL="914400" lvl="0" indent="-323850" algn="l" rtl="0">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Supplemental resources</a:t>
            </a:r>
            <a:endParaRPr sz="1500">
              <a:solidFill>
                <a:schemeClr val="dk1"/>
              </a:solidFill>
              <a:latin typeface="Roboto"/>
              <a:ea typeface="Roboto"/>
              <a:cs typeface="Roboto"/>
              <a:sym typeface="Roboto"/>
            </a:endParaRPr>
          </a:p>
          <a:p>
            <a:pPr marL="0" lvl="0" indent="0" algn="l" rtl="0">
              <a:spcBef>
                <a:spcPts val="0"/>
              </a:spcBef>
              <a:spcAft>
                <a:spcPts val="0"/>
              </a:spcAft>
              <a:buNone/>
            </a:pPr>
            <a:endParaRPr sz="1900">
              <a:solidFill>
                <a:schemeClr val="dk1"/>
              </a:solidFill>
              <a:latin typeface="Roboto"/>
              <a:ea typeface="Roboto"/>
              <a:cs typeface="Roboto"/>
              <a:sym typeface="Roboto"/>
            </a:endParaRPr>
          </a:p>
        </p:txBody>
      </p:sp>
      <p:sp>
        <p:nvSpPr>
          <p:cNvPr id="144" name="Google Shape;144;p23"/>
          <p:cNvSpPr txBox="1">
            <a:spLocks noGrp="1"/>
          </p:cNvSpPr>
          <p:nvPr>
            <p:ph type="body" idx="4294967295"/>
          </p:nvPr>
        </p:nvSpPr>
        <p:spPr>
          <a:xfrm>
            <a:off x="4648200" y="1076275"/>
            <a:ext cx="3999900" cy="3416400"/>
          </a:xfrm>
          <a:prstGeom prst="rect">
            <a:avLst/>
          </a:prstGeom>
          <a:noFill/>
          <a:ln>
            <a:noFill/>
          </a:ln>
        </p:spPr>
        <p:txBody>
          <a:bodyPr spcFirstLastPara="1" wrap="square" lIns="91425" tIns="91425" rIns="91425" bIns="91425" anchor="t" anchorCtr="0">
            <a:noAutofit/>
          </a:bodyPr>
          <a:lstStyle/>
          <a:p>
            <a:pPr marL="457200" lvl="0" indent="-323850" algn="l" rtl="0">
              <a:spcBef>
                <a:spcPts val="0"/>
              </a:spcBef>
              <a:spcAft>
                <a:spcPts val="0"/>
              </a:spcAft>
              <a:buClr>
                <a:schemeClr val="dk1"/>
              </a:buClr>
              <a:buSzPts val="1500"/>
              <a:buFont typeface="Roboto"/>
              <a:buChar char="●"/>
            </a:pPr>
            <a:r>
              <a:rPr lang="en" sz="1500">
                <a:solidFill>
                  <a:schemeClr val="dk1"/>
                </a:solidFill>
                <a:latin typeface="Roboto"/>
                <a:ea typeface="Roboto"/>
                <a:cs typeface="Roboto"/>
                <a:sym typeface="Roboto"/>
              </a:rPr>
              <a:t>Empower every student to reach their full potential by valuing student voice</a:t>
            </a:r>
            <a:endParaRPr sz="1900">
              <a:solidFill>
                <a:schemeClr val="dk1"/>
              </a:solidFill>
              <a:latin typeface="Roboto"/>
              <a:ea typeface="Roboto"/>
              <a:cs typeface="Roboto"/>
              <a:sym typeface="Roboto"/>
            </a:endParaRPr>
          </a:p>
          <a:p>
            <a:pPr marL="457200" lvl="0" indent="0" algn="l" rtl="0">
              <a:lnSpc>
                <a:spcPct val="115000"/>
              </a:lnSpc>
              <a:spcBef>
                <a:spcPts val="0"/>
              </a:spcBef>
              <a:spcAft>
                <a:spcPts val="0"/>
              </a:spcAft>
              <a:buNone/>
            </a:pPr>
            <a:endParaRPr sz="1500">
              <a:solidFill>
                <a:schemeClr val="dk1"/>
              </a:solidFill>
              <a:highlight>
                <a:srgbClr val="FFFFFF"/>
              </a:highlight>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Font typeface="Roboto"/>
              <a:buChar char="●"/>
            </a:pPr>
            <a:r>
              <a:rPr lang="en" sz="1500">
                <a:solidFill>
                  <a:schemeClr val="dk1"/>
                </a:solidFill>
                <a:highlight>
                  <a:srgbClr val="FFFFFF"/>
                </a:highlight>
                <a:latin typeface="Roboto"/>
                <a:ea typeface="Roboto"/>
                <a:cs typeface="Roboto"/>
                <a:sym typeface="Roboto"/>
              </a:rPr>
              <a:t>Foster awareness around culturally responsive learning environments</a:t>
            </a:r>
            <a:endParaRPr sz="150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500">
              <a:solidFill>
                <a:schemeClr val="dk1"/>
              </a:solidFill>
              <a:highlight>
                <a:srgbClr val="FFFFFF"/>
              </a:highlight>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Font typeface="Roboto"/>
              <a:buChar char="●"/>
            </a:pPr>
            <a:r>
              <a:rPr lang="en" sz="1500">
                <a:solidFill>
                  <a:schemeClr val="dk1"/>
                </a:solidFill>
                <a:highlight>
                  <a:srgbClr val="FFFFFF"/>
                </a:highlight>
                <a:latin typeface="Roboto"/>
                <a:ea typeface="Roboto"/>
                <a:cs typeface="Roboto"/>
                <a:sym typeface="Roboto"/>
              </a:rPr>
              <a:t>Promote inclusive practices for all students</a:t>
            </a:r>
            <a:br>
              <a:rPr lang="en" sz="1500">
                <a:solidFill>
                  <a:schemeClr val="dk1"/>
                </a:solidFill>
                <a:highlight>
                  <a:srgbClr val="FFFFFF"/>
                </a:highlight>
                <a:latin typeface="Roboto"/>
                <a:ea typeface="Roboto"/>
                <a:cs typeface="Roboto"/>
                <a:sym typeface="Roboto"/>
              </a:rPr>
            </a:br>
            <a:endParaRPr sz="1500">
              <a:solidFill>
                <a:schemeClr val="dk1"/>
              </a:solidFill>
              <a:highlight>
                <a:srgbClr val="FFFFFF"/>
              </a:highlight>
              <a:latin typeface="Roboto"/>
              <a:ea typeface="Roboto"/>
              <a:cs typeface="Roboto"/>
              <a:sym typeface="Roboto"/>
            </a:endParaRPr>
          </a:p>
          <a:p>
            <a:pPr marL="457200" lvl="0" indent="-323850" algn="l" rtl="0">
              <a:lnSpc>
                <a:spcPct val="115000"/>
              </a:lnSpc>
              <a:spcBef>
                <a:spcPts val="0"/>
              </a:spcBef>
              <a:spcAft>
                <a:spcPts val="0"/>
              </a:spcAft>
              <a:buClr>
                <a:schemeClr val="dk1"/>
              </a:buClr>
              <a:buSzPts val="1500"/>
              <a:buFont typeface="Roboto"/>
              <a:buChar char="●"/>
            </a:pPr>
            <a:r>
              <a:rPr lang="en" sz="1500">
                <a:solidFill>
                  <a:schemeClr val="dk1"/>
                </a:solidFill>
                <a:highlight>
                  <a:srgbClr val="FFFFFF"/>
                </a:highlight>
                <a:latin typeface="Roboto"/>
                <a:ea typeface="Roboto"/>
                <a:cs typeface="Roboto"/>
                <a:sym typeface="Roboto"/>
              </a:rPr>
              <a:t>Students will see themselves reflected in staff who educate and support them</a:t>
            </a:r>
            <a:endParaRPr sz="1500">
              <a:solidFill>
                <a:schemeClr val="dk1"/>
              </a:solidFill>
              <a:highlight>
                <a:srgbClr val="FFFFFF"/>
              </a:highlight>
              <a:latin typeface="Roboto"/>
              <a:ea typeface="Roboto"/>
              <a:cs typeface="Roboto"/>
              <a:sym typeface="Roboto"/>
            </a:endParaRPr>
          </a:p>
          <a:p>
            <a:pPr marL="457200" lvl="0" indent="0" algn="l" rtl="0">
              <a:lnSpc>
                <a:spcPct val="115000"/>
              </a:lnSpc>
              <a:spcBef>
                <a:spcPts val="0"/>
              </a:spcBef>
              <a:spcAft>
                <a:spcPts val="0"/>
              </a:spcAft>
              <a:buNone/>
            </a:pPr>
            <a:endParaRPr sz="150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500">
              <a:solidFill>
                <a:schemeClr val="dk1"/>
              </a:solidFill>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600">
              <a:solidFill>
                <a:schemeClr val="dk1"/>
              </a:solidFill>
              <a:highlight>
                <a:srgbClr val="FFFFFF"/>
              </a:highlight>
              <a:latin typeface="Roboto"/>
              <a:ea typeface="Roboto"/>
              <a:cs typeface="Roboto"/>
              <a:sym typeface="Roboto"/>
            </a:endParaRPr>
          </a:p>
        </p:txBody>
      </p:sp>
      <p:sp>
        <p:nvSpPr>
          <p:cNvPr id="145" name="Google Shape;145;p23"/>
          <p:cNvSpPr/>
          <p:nvPr/>
        </p:nvSpPr>
        <p:spPr>
          <a:xfrm>
            <a:off x="357100" y="226700"/>
            <a:ext cx="8359800" cy="4221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800" b="1">
                <a:solidFill>
                  <a:srgbClr val="004F98"/>
                </a:solidFill>
                <a:latin typeface="Playfair Display"/>
                <a:ea typeface="Playfair Display"/>
                <a:cs typeface="Playfair Display"/>
                <a:sym typeface="Playfair Display"/>
              </a:rPr>
              <a:t>EQUITY DRIVERS </a:t>
            </a: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100" b="0" i="0" u="none" strike="noStrike" cap="non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50"/>
        <p:cNvGrpSpPr/>
        <p:nvPr/>
      </p:nvGrpSpPr>
      <p:grpSpPr>
        <a:xfrm>
          <a:off x="0" y="0"/>
          <a:ext cx="0" cy="0"/>
          <a:chOff x="0" y="0"/>
          <a:chExt cx="0" cy="0"/>
        </a:xfrm>
      </p:grpSpPr>
      <p:pic>
        <p:nvPicPr>
          <p:cNvPr id="151" name="Google Shape;151;p24" descr="preencoded.png"/>
          <p:cNvPicPr preferRelativeResize="0"/>
          <p:nvPr/>
        </p:nvPicPr>
        <p:blipFill rotWithShape="1">
          <a:blip r:embed="rId3">
            <a:alphaModFix/>
          </a:blip>
          <a:srcRect/>
          <a:stretch/>
        </p:blipFill>
        <p:spPr>
          <a:xfrm>
            <a:off x="0" y="0"/>
            <a:ext cx="57136" cy="1071295"/>
          </a:xfrm>
          <a:prstGeom prst="rect">
            <a:avLst/>
          </a:prstGeom>
          <a:noFill/>
          <a:ln>
            <a:noFill/>
          </a:ln>
        </p:spPr>
      </p:pic>
      <p:sp>
        <p:nvSpPr>
          <p:cNvPr id="152" name="Google Shape;152;p24"/>
          <p:cNvSpPr txBox="1">
            <a:spLocks noGrp="1"/>
          </p:cNvSpPr>
          <p:nvPr>
            <p:ph type="body" idx="4294967295"/>
          </p:nvPr>
        </p:nvSpPr>
        <p:spPr>
          <a:xfrm>
            <a:off x="464100" y="1076275"/>
            <a:ext cx="4163100" cy="3805800"/>
          </a:xfrm>
          <a:prstGeom prst="rect">
            <a:avLst/>
          </a:prstGeom>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Engage administrators in implicit bias professional development	</a:t>
            </a:r>
            <a:endParaRPr sz="1900">
              <a:solidFill>
                <a:schemeClr val="dk1"/>
              </a:solidFill>
              <a:highlight>
                <a:schemeClr val="lt1"/>
              </a:highlight>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highlight>
                  <a:schemeClr val="lt1"/>
                </a:highlight>
                <a:latin typeface="Roboto"/>
                <a:ea typeface="Roboto"/>
                <a:cs typeface="Roboto"/>
                <a:sym typeface="Roboto"/>
              </a:rPr>
              <a:t>Support the effective implementation of Gender Support Plan</a:t>
            </a:r>
            <a:endParaRPr sz="1900">
              <a:solidFill>
                <a:schemeClr val="dk1"/>
              </a:solidFill>
              <a:highlight>
                <a:schemeClr val="lt1"/>
              </a:highlight>
              <a:latin typeface="Roboto"/>
              <a:ea typeface="Roboto"/>
              <a:cs typeface="Roboto"/>
              <a:sym typeface="Roboto"/>
            </a:endParaRPr>
          </a:p>
          <a:p>
            <a:pPr marL="457200" lvl="0" indent="0" algn="l" rtl="0">
              <a:spcBef>
                <a:spcPts val="0"/>
              </a:spcBef>
              <a:spcAft>
                <a:spcPts val="0"/>
              </a:spcAft>
              <a:buNone/>
            </a:pPr>
            <a:endParaRPr sz="1900">
              <a:solidFill>
                <a:schemeClr val="dk1"/>
              </a:solidFill>
              <a:highlight>
                <a:schemeClr val="lt1"/>
              </a:highlight>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Nurture inclusive learning environments</a:t>
            </a:r>
            <a:endParaRPr sz="1900">
              <a:solidFill>
                <a:schemeClr val="dk1"/>
              </a:solidFill>
              <a:highlight>
                <a:schemeClr val="lt1"/>
              </a:highlight>
              <a:latin typeface="Roboto"/>
              <a:ea typeface="Roboto"/>
              <a:cs typeface="Roboto"/>
              <a:sym typeface="Roboto"/>
            </a:endParaRPr>
          </a:p>
          <a:p>
            <a:pPr marL="457200" lvl="0" indent="0" algn="l" rtl="0">
              <a:spcBef>
                <a:spcPts val="0"/>
              </a:spcBef>
              <a:spcAft>
                <a:spcPts val="0"/>
              </a:spcAft>
              <a:buNone/>
            </a:pPr>
            <a:endParaRPr sz="1900">
              <a:solidFill>
                <a:schemeClr val="dk1"/>
              </a:solidFill>
              <a:highlight>
                <a:schemeClr val="lt1"/>
              </a:highlight>
              <a:latin typeface="Roboto"/>
              <a:ea typeface="Roboto"/>
              <a:cs typeface="Roboto"/>
              <a:sym typeface="Roboto"/>
            </a:endParaRPr>
          </a:p>
          <a:p>
            <a:pPr marL="0" lvl="0" indent="0" algn="l" rtl="0">
              <a:spcBef>
                <a:spcPts val="0"/>
              </a:spcBef>
              <a:spcAft>
                <a:spcPts val="0"/>
              </a:spcAft>
              <a:buNone/>
            </a:pPr>
            <a:endParaRPr sz="1900">
              <a:solidFill>
                <a:schemeClr val="dk1"/>
              </a:solidFill>
              <a:highlight>
                <a:schemeClr val="lt1"/>
              </a:highlight>
              <a:latin typeface="Roboto"/>
              <a:ea typeface="Roboto"/>
              <a:cs typeface="Roboto"/>
              <a:sym typeface="Roboto"/>
            </a:endParaRPr>
          </a:p>
          <a:p>
            <a:pPr marL="457200" lvl="0" indent="0" algn="l" rtl="0">
              <a:spcBef>
                <a:spcPts val="0"/>
              </a:spcBef>
              <a:spcAft>
                <a:spcPts val="0"/>
              </a:spcAft>
              <a:buNone/>
            </a:pPr>
            <a:endParaRPr sz="1900">
              <a:solidFill>
                <a:schemeClr val="dk1"/>
              </a:solidFill>
              <a:highlight>
                <a:schemeClr val="lt1"/>
              </a:highlight>
              <a:latin typeface="Roboto"/>
              <a:ea typeface="Roboto"/>
              <a:cs typeface="Roboto"/>
              <a:sym typeface="Roboto"/>
            </a:endParaRPr>
          </a:p>
          <a:p>
            <a:pPr marL="0" lvl="0" indent="0" algn="l" rtl="0">
              <a:spcBef>
                <a:spcPts val="0"/>
              </a:spcBef>
              <a:spcAft>
                <a:spcPts val="0"/>
              </a:spcAft>
              <a:buNone/>
            </a:pPr>
            <a:endParaRPr sz="2300">
              <a:solidFill>
                <a:schemeClr val="dk1"/>
              </a:solidFill>
              <a:latin typeface="Roboto"/>
              <a:ea typeface="Roboto"/>
              <a:cs typeface="Roboto"/>
              <a:sym typeface="Roboto"/>
            </a:endParaRPr>
          </a:p>
        </p:txBody>
      </p:sp>
      <p:sp>
        <p:nvSpPr>
          <p:cNvPr id="153" name="Google Shape;153;p24"/>
          <p:cNvSpPr txBox="1">
            <a:spLocks noGrp="1"/>
          </p:cNvSpPr>
          <p:nvPr>
            <p:ph type="body" idx="4294967295"/>
          </p:nvPr>
        </p:nvSpPr>
        <p:spPr>
          <a:xfrm>
            <a:off x="4776000" y="1076275"/>
            <a:ext cx="3872100" cy="3739800"/>
          </a:xfrm>
          <a:prstGeom prst="rect">
            <a:avLst/>
          </a:prstGeom>
          <a:noFill/>
          <a:ln>
            <a:noFill/>
          </a:ln>
        </p:spPr>
        <p:txBody>
          <a:bodyPr spcFirstLastPara="1" wrap="square" lIns="91425" tIns="91425" rIns="91425" bIns="91425" anchor="t" anchorCtr="0">
            <a:noAutofit/>
          </a:bodyPr>
          <a:lstStyle/>
          <a:p>
            <a:pPr marL="457200" lvl="0" indent="-349250" algn="l" rtl="0">
              <a:spcBef>
                <a:spcPts val="0"/>
              </a:spcBef>
              <a:spcAft>
                <a:spcPts val="0"/>
              </a:spcAft>
              <a:buClr>
                <a:schemeClr val="dk1"/>
              </a:buClr>
              <a:buSzPts val="1900"/>
              <a:buFont typeface="Roboto"/>
              <a:buChar char="●"/>
            </a:pPr>
            <a:r>
              <a:rPr lang="en" sz="1900">
                <a:solidFill>
                  <a:schemeClr val="dk1"/>
                </a:solidFill>
                <a:latin typeface="Roboto"/>
                <a:ea typeface="Roboto"/>
                <a:cs typeface="Roboto"/>
                <a:sym typeface="Roboto"/>
              </a:rPr>
              <a:t>Build capacity in staff to lead restorative justice work</a:t>
            </a:r>
            <a:endParaRPr sz="1900">
              <a:solidFill>
                <a:schemeClr val="dk1"/>
              </a:solidFill>
              <a:latin typeface="Roboto"/>
              <a:ea typeface="Roboto"/>
              <a:cs typeface="Roboto"/>
              <a:sym typeface="Roboto"/>
            </a:endParaRPr>
          </a:p>
          <a:p>
            <a:pPr marL="0" lvl="0" indent="0" algn="l" rtl="0">
              <a:spcBef>
                <a:spcPts val="0"/>
              </a:spcBef>
              <a:spcAft>
                <a:spcPts val="0"/>
              </a:spcAft>
              <a:buNone/>
            </a:pPr>
            <a:endParaRPr sz="1900">
              <a:solidFill>
                <a:schemeClr val="dk1"/>
              </a:solidFill>
              <a:highlight>
                <a:schemeClr val="lt1"/>
              </a:highlight>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highlight>
                  <a:schemeClr val="lt1"/>
                </a:highlight>
                <a:latin typeface="Roboto"/>
                <a:ea typeface="Roboto"/>
                <a:cs typeface="Roboto"/>
                <a:sym typeface="Roboto"/>
              </a:rPr>
              <a:t>Diversify District staffing</a:t>
            </a:r>
            <a:endParaRPr sz="1900">
              <a:solidFill>
                <a:schemeClr val="dk1"/>
              </a:solidFill>
              <a:highlight>
                <a:schemeClr val="lt1"/>
              </a:highlight>
              <a:latin typeface="Roboto"/>
              <a:ea typeface="Roboto"/>
              <a:cs typeface="Roboto"/>
              <a:sym typeface="Roboto"/>
            </a:endParaRPr>
          </a:p>
          <a:p>
            <a:pPr marL="457200" lvl="0" indent="0" algn="l" rtl="0">
              <a:spcBef>
                <a:spcPts val="0"/>
              </a:spcBef>
              <a:spcAft>
                <a:spcPts val="0"/>
              </a:spcAft>
              <a:buNone/>
            </a:pPr>
            <a:endParaRPr sz="1900">
              <a:solidFill>
                <a:schemeClr val="dk1"/>
              </a:solidFill>
              <a:highlight>
                <a:schemeClr val="lt1"/>
              </a:highlight>
              <a:latin typeface="Roboto"/>
              <a:ea typeface="Roboto"/>
              <a:cs typeface="Roboto"/>
              <a:sym typeface="Roboto"/>
            </a:endParaRPr>
          </a:p>
          <a:p>
            <a:pPr marL="457200" lvl="0" indent="-349250" algn="l" rtl="0">
              <a:spcBef>
                <a:spcPts val="0"/>
              </a:spcBef>
              <a:spcAft>
                <a:spcPts val="0"/>
              </a:spcAft>
              <a:buClr>
                <a:schemeClr val="dk1"/>
              </a:buClr>
              <a:buSzPts val="1900"/>
              <a:buFont typeface="Roboto"/>
              <a:buChar char="●"/>
            </a:pPr>
            <a:r>
              <a:rPr lang="en" sz="1900">
                <a:solidFill>
                  <a:schemeClr val="dk1"/>
                </a:solidFill>
                <a:highlight>
                  <a:schemeClr val="lt1"/>
                </a:highlight>
                <a:latin typeface="Roboto"/>
                <a:ea typeface="Roboto"/>
                <a:cs typeface="Roboto"/>
                <a:sym typeface="Roboto"/>
              </a:rPr>
              <a:t>Review District policies, procedures, and practices</a:t>
            </a:r>
            <a:endParaRPr sz="2000">
              <a:solidFill>
                <a:schemeClr val="dk1"/>
              </a:solidFill>
              <a:highlight>
                <a:srgbClr val="FFFFFF"/>
              </a:highlight>
              <a:latin typeface="Roboto"/>
              <a:ea typeface="Roboto"/>
              <a:cs typeface="Roboto"/>
              <a:sym typeface="Roboto"/>
            </a:endParaRPr>
          </a:p>
        </p:txBody>
      </p:sp>
      <p:sp>
        <p:nvSpPr>
          <p:cNvPr id="154" name="Google Shape;154;p24"/>
          <p:cNvSpPr/>
          <p:nvPr/>
        </p:nvSpPr>
        <p:spPr>
          <a:xfrm>
            <a:off x="357100" y="226700"/>
            <a:ext cx="8359800" cy="422100"/>
          </a:xfrm>
          <a:prstGeom prst="rect">
            <a:avLst/>
          </a:prstGeom>
          <a:noFill/>
          <a:ln>
            <a:noFill/>
          </a:ln>
        </p:spPr>
        <p:txBody>
          <a:bodyPr spcFirstLastPara="1" wrap="square" lIns="0" tIns="0" rIns="0" bIns="0" anchor="t" anchorCtr="0">
            <a:noAutofit/>
          </a:bodyPr>
          <a:lstStyle/>
          <a:p>
            <a:pPr marL="0" marR="0" lvl="0" indent="0" algn="ctr" rtl="0">
              <a:lnSpc>
                <a:spcPct val="104815"/>
              </a:lnSpc>
              <a:spcBef>
                <a:spcPts val="0"/>
              </a:spcBef>
              <a:spcAft>
                <a:spcPts val="0"/>
              </a:spcAft>
              <a:buClr>
                <a:srgbClr val="004F98"/>
              </a:buClr>
              <a:buSzPts val="2900"/>
              <a:buFont typeface="Playfair Display"/>
              <a:buNone/>
            </a:pPr>
            <a:r>
              <a:rPr lang="en" sz="2800" b="1">
                <a:solidFill>
                  <a:srgbClr val="004F98"/>
                </a:solidFill>
                <a:latin typeface="Playfair Display"/>
                <a:ea typeface="Playfair Display"/>
                <a:cs typeface="Playfair Display"/>
                <a:sym typeface="Playfair Display"/>
              </a:rPr>
              <a:t>KEY ACTIONS</a:t>
            </a:r>
            <a:endParaRPr sz="2800" b="1">
              <a:solidFill>
                <a:srgbClr val="004F98"/>
              </a:solidFill>
              <a:latin typeface="Playfair Display"/>
              <a:ea typeface="Playfair Display"/>
              <a:cs typeface="Playfair Display"/>
              <a:sym typeface="Playfair Display"/>
            </a:endParaRPr>
          </a:p>
          <a:p>
            <a:pPr marL="0" marR="0" lvl="0" indent="0" algn="ctr" rtl="0">
              <a:lnSpc>
                <a:spcPct val="104815"/>
              </a:lnSpc>
              <a:spcBef>
                <a:spcPts val="0"/>
              </a:spcBef>
              <a:spcAft>
                <a:spcPts val="0"/>
              </a:spcAft>
              <a:buClr>
                <a:srgbClr val="004F98"/>
              </a:buClr>
              <a:buSzPts val="2900"/>
              <a:buFont typeface="Playfair Display"/>
              <a:buNone/>
            </a:pPr>
            <a:endParaRPr sz="1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763</Words>
  <Application>Microsoft Office PowerPoint</Application>
  <PresentationFormat>On-screen Show (16:9)</PresentationFormat>
  <Paragraphs>172</Paragraphs>
  <Slides>19</Slides>
  <Notes>19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Playfair Display</vt:lpstr>
      <vt:lpstr>Roboto</vt:lpstr>
      <vt:lpstr>Arial</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Fischer, Cindy [EC]</dc:creator>
  <cp:lastModifiedBy>Fischer, Cindy [EC]</cp:lastModifiedBy>
  <cp:revision>2</cp:revision>
  <dcterms:modified xsi:type="dcterms:W3CDTF">2021-11-17T02:58:29Z</dcterms:modified>
</cp:coreProperties>
</file>