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embeddedFontLst>
    <p:embeddedFont>
      <p:font typeface="Jost" panose="020B0604020202020204" charset="0"/>
      <p:regular r:id="rId14"/>
      <p:bold r:id="rId15"/>
      <p:italic r:id="rId16"/>
      <p:boldItalic r:id="rId17"/>
    </p:embeddedFont>
    <p:embeddedFont>
      <p:font typeface="Jost Black" panose="020B0604020202020204" charset="0"/>
      <p:bold r:id="rId18"/>
      <p:boldItalic r:id="rId19"/>
    </p:embeddedFont>
    <p:embeddedFont>
      <p:font typeface="Maven Pro" panose="020B0604020202020204" charset="0"/>
      <p:regular r:id="rId20"/>
      <p:bold r:id="rId21"/>
    </p:embeddedFont>
    <p:embeddedFont>
      <p:font typeface="Jost ExtraBold" panose="020B0604020202020204" charset="0"/>
      <p:bold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boA0miLNw3azPjKTA3TKblayq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914400"/>
            <a:ext cx="4572225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12906282a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" name="Google Shape;13;g12906282a1d_0_5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906282a1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906282a1d_0_94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906282a1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906282a1d_0_110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2a0ebb51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" name="Google Shape;19;g12a0ebb519e_1_0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29c47f9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129c47f9f6c_1_0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 not need these three slides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29c47f9f6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129c47f9f6c_0_21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9c47f9f6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9c47f9f6c_0_8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906282a1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906282a1d_0_11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906282a1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906282a1d_0_102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g12906282a1d_0_7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9pPr>
          </a:lstStyle>
          <a:p>
            <a:endParaRPr/>
          </a:p>
        </p:txBody>
      </p:sp>
      <p:sp>
        <p:nvSpPr>
          <p:cNvPr id="9" name="Google Shape;9;g12906282a1d_0_7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" name="Google Shape;10;g12906282a1d_0_7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2906282a1d_0_5"/>
          <p:cNvSpPr txBox="1"/>
          <p:nvPr/>
        </p:nvSpPr>
        <p:spPr>
          <a:xfrm>
            <a:off x="390500" y="300375"/>
            <a:ext cx="116115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UNDERSTANDING THREE NEW STATE REQUIREMENTS:</a:t>
            </a:r>
            <a:endParaRPr sz="3600" b="1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4318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Jost"/>
              <a:buChar char="➔"/>
            </a:pPr>
            <a:r>
              <a:rPr lang="en-US" sz="32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TRANSITIONAL KINDERGARTEN EXPANSION</a:t>
            </a:r>
            <a:endParaRPr sz="32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4318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Jost"/>
              <a:buChar char="➔"/>
            </a:pPr>
            <a:r>
              <a:rPr lang="en-US" sz="32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UNIVERSAL PRE KINDERGARTEN (UPK) </a:t>
            </a:r>
            <a:endParaRPr sz="32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4318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Jost"/>
              <a:buChar char="➔"/>
            </a:pPr>
            <a:r>
              <a:rPr lang="en-US" sz="32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EXPANDED LEARNING OPPORTUNITIES PROGRAM (ELO-P) </a:t>
            </a:r>
            <a:endParaRPr sz="32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May 17, 2022</a:t>
            </a:r>
            <a:endParaRPr sz="360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16" name="Google Shape;16;g12906282a1d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1800" y="5285166"/>
            <a:ext cx="2514202" cy="125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906282a1d_0_94"/>
          <p:cNvSpPr/>
          <p:nvPr/>
        </p:nvSpPr>
        <p:spPr>
          <a:xfrm>
            <a:off x="338633" y="534900"/>
            <a:ext cx="726000" cy="72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2906282a1d_0_94"/>
          <p:cNvSpPr txBox="1"/>
          <p:nvPr/>
        </p:nvSpPr>
        <p:spPr>
          <a:xfrm>
            <a:off x="731350" y="1145775"/>
            <a:ext cx="111237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Char char="●"/>
            </a:pPr>
            <a:r>
              <a:rPr lang="en-US" sz="28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Wednesday, May 18</a:t>
            </a:r>
            <a:r>
              <a:rPr lang="en-US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: Initial communication to community and registration opens</a:t>
            </a:r>
            <a:endParaRPr sz="2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Char char="●"/>
            </a:pPr>
            <a:r>
              <a:rPr lang="en-US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Targeted communications to families of unduplicated students; then will be opening up to incoming TK and to the wider community</a:t>
            </a:r>
            <a:endParaRPr sz="2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107" name="Google Shape;107;g12906282a1d_0_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1800" y="5285166"/>
            <a:ext cx="2514202" cy="125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12906282a1d_0_94"/>
          <p:cNvSpPr txBox="1"/>
          <p:nvPr/>
        </p:nvSpPr>
        <p:spPr>
          <a:xfrm>
            <a:off x="2009075" y="249075"/>
            <a:ext cx="9488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Next Steps</a:t>
            </a:r>
            <a:endParaRPr sz="4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9" name="Google Shape;109;g12906282a1d_0_94"/>
          <p:cNvSpPr txBox="1"/>
          <p:nvPr/>
        </p:nvSpPr>
        <p:spPr>
          <a:xfrm>
            <a:off x="731350" y="3024110"/>
            <a:ext cx="8575500" cy="3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0640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Char char="●"/>
            </a:pPr>
            <a:r>
              <a:rPr lang="en-US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Parent/Caregiver Information Sessions:</a:t>
            </a:r>
            <a:endParaRPr sz="2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Jost"/>
              <a:buChar char="○"/>
            </a:pPr>
            <a:r>
              <a:rPr lang="en-US" sz="26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Thursday, May 19, 3:00 p.m.</a:t>
            </a:r>
            <a:endParaRPr sz="26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Jost"/>
              <a:buChar char="○"/>
            </a:pPr>
            <a:r>
              <a:rPr lang="en-US" sz="26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Friday, May 20, 10:00 a.m.</a:t>
            </a:r>
            <a:endParaRPr sz="26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Jost"/>
              <a:buChar char="○"/>
            </a:pPr>
            <a:r>
              <a:rPr lang="en-US" sz="26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Tuesday, May 24, 2:00 p.m.</a:t>
            </a:r>
            <a:endParaRPr sz="26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Jost"/>
              <a:buChar char="○"/>
            </a:pPr>
            <a:r>
              <a:rPr lang="en-US" sz="26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Wednesday, May 25, 6:00 p.m.</a:t>
            </a:r>
            <a:endParaRPr sz="26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40640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Char char="●"/>
            </a:pPr>
            <a:r>
              <a:rPr lang="en-US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Information will be posted on the SRVUSD webpage</a:t>
            </a:r>
            <a:endParaRPr sz="2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40640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Char char="●"/>
            </a:pPr>
            <a:r>
              <a:rPr lang="en-US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Info Session recording will be made available</a:t>
            </a:r>
            <a:endParaRPr sz="2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12906282a1d_0_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5200" y="5513867"/>
            <a:ext cx="2261100" cy="96936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2906282a1d_0_110"/>
          <p:cNvSpPr txBox="1"/>
          <p:nvPr/>
        </p:nvSpPr>
        <p:spPr>
          <a:xfrm>
            <a:off x="1196000" y="1544434"/>
            <a:ext cx="9800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rgbClr val="FFFFFF"/>
                </a:solidFill>
              </a:rPr>
              <a:t>THANK YOU!</a:t>
            </a:r>
            <a:endParaRPr sz="5300">
              <a:solidFill>
                <a:srgbClr val="FFFFFF"/>
              </a:solidFill>
            </a:endParaRPr>
          </a:p>
        </p:txBody>
      </p:sp>
      <p:sp>
        <p:nvSpPr>
          <p:cNvPr id="116" name="Google Shape;116;g12906282a1d_0_110"/>
          <p:cNvSpPr txBox="1"/>
          <p:nvPr/>
        </p:nvSpPr>
        <p:spPr>
          <a:xfrm>
            <a:off x="1400167" y="3772167"/>
            <a:ext cx="9876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00"/>
              </a:spcAft>
              <a:buNone/>
            </a:pPr>
            <a:endParaRPr sz="21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17" name="Google Shape;117;g12906282a1d_0_110"/>
          <p:cNvSpPr/>
          <p:nvPr/>
        </p:nvSpPr>
        <p:spPr>
          <a:xfrm>
            <a:off x="338633" y="534900"/>
            <a:ext cx="726000" cy="72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906282a1d_0_110"/>
          <p:cNvSpPr txBox="1"/>
          <p:nvPr/>
        </p:nvSpPr>
        <p:spPr>
          <a:xfrm>
            <a:off x="1438367" y="3279767"/>
            <a:ext cx="9800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rgbClr val="FFFFFF"/>
                </a:solidFill>
              </a:rPr>
              <a:t>Questions/Comments?</a:t>
            </a:r>
            <a:endParaRPr sz="5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a0ebb519e_1_0"/>
          <p:cNvSpPr txBox="1"/>
          <p:nvPr/>
        </p:nvSpPr>
        <p:spPr>
          <a:xfrm>
            <a:off x="-18475" y="504800"/>
            <a:ext cx="6953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4000" b="1">
                <a:solidFill>
                  <a:srgbClr val="143F9C"/>
                </a:solidFill>
                <a:latin typeface="Jost"/>
                <a:ea typeface="Jost"/>
                <a:cs typeface="Jost"/>
                <a:sym typeface="Jost"/>
              </a:rPr>
              <a:t>UNDERSTANDING THE 3 NEW REQUIREMENTS</a:t>
            </a:r>
            <a:endParaRPr sz="4200" b="1">
              <a:solidFill>
                <a:srgbClr val="143F9C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2" name="Google Shape;22;g12a0ebb519e_1_0"/>
          <p:cNvSpPr txBox="1"/>
          <p:nvPr/>
        </p:nvSpPr>
        <p:spPr>
          <a:xfrm>
            <a:off x="438725" y="2225175"/>
            <a:ext cx="57885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Jost"/>
                <a:ea typeface="Jost"/>
                <a:cs typeface="Jost"/>
                <a:sym typeface="Jost"/>
              </a:rPr>
              <a:t>The 2021 Budget Act created 3 new statutory requirements for UPK programs.</a:t>
            </a:r>
            <a:endParaRPr sz="3400"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3400" b="1">
                <a:latin typeface="Jost"/>
                <a:ea typeface="Jost"/>
                <a:cs typeface="Jost"/>
                <a:sym typeface="Jost"/>
              </a:rPr>
              <a:t>These new requirements intersect, but are distinct and separate.</a:t>
            </a:r>
            <a:endParaRPr sz="3400" b="1"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23" name="Google Shape;23;g12a0ebb519e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51695">
            <a:off x="5901819" y="-52248"/>
            <a:ext cx="6786082" cy="6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12a0ebb519e_1_0"/>
          <p:cNvSpPr txBox="1"/>
          <p:nvPr/>
        </p:nvSpPr>
        <p:spPr>
          <a:xfrm>
            <a:off x="9474900" y="1390825"/>
            <a:ext cx="14805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400">
                <a:solidFill>
                  <a:srgbClr val="FFFFFF"/>
                </a:solidFill>
                <a:latin typeface="Jost Black"/>
                <a:ea typeface="Jost Black"/>
                <a:cs typeface="Jost Black"/>
                <a:sym typeface="Jost Black"/>
              </a:rPr>
              <a:t>TK</a:t>
            </a:r>
            <a:endParaRPr sz="6400">
              <a:solidFill>
                <a:srgbClr val="FFFFFF"/>
              </a:solidFill>
              <a:latin typeface="Jost Black"/>
              <a:ea typeface="Jost Black"/>
              <a:cs typeface="Jost Black"/>
              <a:sym typeface="Jost Black"/>
            </a:endParaRPr>
          </a:p>
        </p:txBody>
      </p:sp>
      <p:sp>
        <p:nvSpPr>
          <p:cNvPr id="25" name="Google Shape;25;g12a0ebb519e_1_0"/>
          <p:cNvSpPr txBox="1"/>
          <p:nvPr/>
        </p:nvSpPr>
        <p:spPr>
          <a:xfrm>
            <a:off x="8711000" y="4594475"/>
            <a:ext cx="23115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6400">
                <a:solidFill>
                  <a:srgbClr val="FFFFFF"/>
                </a:solidFill>
                <a:latin typeface="Jost Black"/>
                <a:ea typeface="Jost Black"/>
                <a:cs typeface="Jost Black"/>
                <a:sym typeface="Jost Black"/>
              </a:rPr>
              <a:t>UPK</a:t>
            </a:r>
            <a:endParaRPr sz="6400">
              <a:solidFill>
                <a:srgbClr val="FFFFFF"/>
              </a:solidFill>
              <a:latin typeface="Jost Black"/>
              <a:ea typeface="Jost Black"/>
              <a:cs typeface="Jost Black"/>
              <a:sym typeface="Jost Black"/>
            </a:endParaRPr>
          </a:p>
        </p:txBody>
      </p:sp>
      <p:sp>
        <p:nvSpPr>
          <p:cNvPr id="26" name="Google Shape;26;g12a0ebb519e_1_0"/>
          <p:cNvSpPr txBox="1"/>
          <p:nvPr/>
        </p:nvSpPr>
        <p:spPr>
          <a:xfrm>
            <a:off x="5988500" y="2540375"/>
            <a:ext cx="2722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Jost Black"/>
                <a:ea typeface="Jost Black"/>
                <a:cs typeface="Jost Black"/>
                <a:sym typeface="Jost Black"/>
              </a:rPr>
              <a:t>ELO-P</a:t>
            </a:r>
            <a:endParaRPr sz="6000">
              <a:solidFill>
                <a:srgbClr val="FFFFFF"/>
              </a:solidFill>
              <a:latin typeface="Jost Black"/>
              <a:ea typeface="Jost Black"/>
              <a:cs typeface="Jost Black"/>
              <a:sym typeface="Jost Black"/>
            </a:endParaRPr>
          </a:p>
        </p:txBody>
      </p:sp>
      <p:sp>
        <p:nvSpPr>
          <p:cNvPr id="27" name="Google Shape;27;g12a0ebb519e_1_0"/>
          <p:cNvSpPr txBox="1"/>
          <p:nvPr/>
        </p:nvSpPr>
        <p:spPr>
          <a:xfrm>
            <a:off x="9665500" y="2148875"/>
            <a:ext cx="2149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Expansion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" name="Google Shape;28;g12a0ebb519e_1_0"/>
          <p:cNvSpPr txBox="1"/>
          <p:nvPr/>
        </p:nvSpPr>
        <p:spPr>
          <a:xfrm>
            <a:off x="8911727" y="5433983"/>
            <a:ext cx="2149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Plan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9" name="Google Shape;29;g12a0ebb519e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2793" y="3123175"/>
            <a:ext cx="976400" cy="9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29c47f9f6c_1_0"/>
          <p:cNvSpPr txBox="1"/>
          <p:nvPr/>
        </p:nvSpPr>
        <p:spPr>
          <a:xfrm>
            <a:off x="2495900" y="352400"/>
            <a:ext cx="7323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OVERVIEW: TK EXPANSION</a:t>
            </a:r>
            <a:endParaRPr sz="4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5" name="Google Shape;35;g129c47f9f6c_1_0"/>
          <p:cNvSpPr/>
          <p:nvPr/>
        </p:nvSpPr>
        <p:spPr>
          <a:xfrm>
            <a:off x="592325" y="2160475"/>
            <a:ext cx="10400400" cy="2410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highlight>
                <a:srgbClr val="5D7C9C"/>
              </a:highlight>
            </a:endParaRPr>
          </a:p>
        </p:txBody>
      </p:sp>
      <p:sp>
        <p:nvSpPr>
          <p:cNvPr id="36" name="Google Shape;36;g129c47f9f6c_1_0"/>
          <p:cNvSpPr txBox="1"/>
          <p:nvPr/>
        </p:nvSpPr>
        <p:spPr>
          <a:xfrm>
            <a:off x="1060250" y="2160475"/>
            <a:ext cx="10194300" cy="22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143F9C"/>
              </a:buClr>
              <a:buSzPts val="2400"/>
              <a:buFont typeface="Jost"/>
              <a:buNone/>
            </a:pPr>
            <a:r>
              <a:rPr lang="en-US" sz="3700" b="1">
                <a:solidFill>
                  <a:srgbClr val="143F9C"/>
                </a:solidFill>
                <a:latin typeface="Jost"/>
                <a:ea typeface="Jost"/>
                <a:cs typeface="Jost"/>
                <a:sym typeface="Jost"/>
              </a:rPr>
              <a:t>Purpose: </a:t>
            </a:r>
            <a:r>
              <a:rPr lang="en-US" sz="37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Expand TK eligibility over a 3 year period with all 4 year old children becoming eligible for TK by 2025-26</a:t>
            </a:r>
            <a:r>
              <a:rPr lang="en-US" sz="3700">
                <a:solidFill>
                  <a:srgbClr val="143F9C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37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 </a:t>
            </a:r>
            <a:endParaRPr sz="3700">
              <a:solidFill>
                <a:srgbClr val="434343"/>
              </a:solidFill>
            </a:endParaRPr>
          </a:p>
        </p:txBody>
      </p:sp>
      <p:pic>
        <p:nvPicPr>
          <p:cNvPr id="37" name="Google Shape;37;g129c47f9f6c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51680">
            <a:off x="272763" y="216775"/>
            <a:ext cx="2004372" cy="200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129c47f9f6c_1_0"/>
          <p:cNvSpPr txBox="1"/>
          <p:nvPr/>
        </p:nvSpPr>
        <p:spPr>
          <a:xfrm>
            <a:off x="1060250" y="536900"/>
            <a:ext cx="109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000" b="1">
                <a:solidFill>
                  <a:srgbClr val="CFE2F3"/>
                </a:solidFill>
                <a:latin typeface="Jost"/>
                <a:ea typeface="Jost"/>
                <a:cs typeface="Jost"/>
                <a:sym typeface="Jost"/>
              </a:rPr>
              <a:t>TK</a:t>
            </a:r>
            <a:endParaRPr sz="800">
              <a:solidFill>
                <a:srgbClr val="CFE2F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29c47f9f6c_0_21"/>
          <p:cNvSpPr txBox="1"/>
          <p:nvPr/>
        </p:nvSpPr>
        <p:spPr>
          <a:xfrm>
            <a:off x="2495900" y="352400"/>
            <a:ext cx="7323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OVERVIEW: UPK</a:t>
            </a:r>
            <a:endParaRPr sz="4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4" name="Google Shape;44;g129c47f9f6c_0_21"/>
          <p:cNvSpPr/>
          <p:nvPr/>
        </p:nvSpPr>
        <p:spPr>
          <a:xfrm>
            <a:off x="592325" y="2160475"/>
            <a:ext cx="10500000" cy="2012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highlight>
                <a:srgbClr val="5D7C9C"/>
              </a:highlight>
            </a:endParaRPr>
          </a:p>
        </p:txBody>
      </p:sp>
      <p:sp>
        <p:nvSpPr>
          <p:cNvPr id="45" name="Google Shape;45;g129c47f9f6c_0_21"/>
          <p:cNvSpPr txBox="1"/>
          <p:nvPr/>
        </p:nvSpPr>
        <p:spPr>
          <a:xfrm>
            <a:off x="728675" y="2321875"/>
            <a:ext cx="10227300" cy="16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143F9C"/>
              </a:buClr>
              <a:buSzPts val="2400"/>
              <a:buFont typeface="Jost"/>
              <a:buNone/>
            </a:pPr>
            <a:r>
              <a:rPr lang="en-US" sz="3700" b="1">
                <a:solidFill>
                  <a:srgbClr val="143F9C"/>
                </a:solidFill>
                <a:latin typeface="Jost"/>
                <a:ea typeface="Jost"/>
                <a:cs typeface="Jost"/>
                <a:sym typeface="Jost"/>
              </a:rPr>
              <a:t>Purpose:</a:t>
            </a:r>
            <a:r>
              <a:rPr lang="en-US" sz="37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District must create a plan that will offer all eligible children a full day of learning. </a:t>
            </a:r>
            <a:endParaRPr sz="3700">
              <a:solidFill>
                <a:srgbClr val="434343"/>
              </a:solidFill>
            </a:endParaRPr>
          </a:p>
        </p:txBody>
      </p:sp>
      <p:sp>
        <p:nvSpPr>
          <p:cNvPr id="46" name="Google Shape;46;g129c47f9f6c_0_21"/>
          <p:cNvSpPr txBox="1"/>
          <p:nvPr/>
        </p:nvSpPr>
        <p:spPr>
          <a:xfrm>
            <a:off x="865000" y="4493575"/>
            <a:ext cx="4840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  <p:sp>
        <p:nvSpPr>
          <p:cNvPr id="47" name="Google Shape;47;g129c47f9f6c_0_21"/>
          <p:cNvSpPr txBox="1"/>
          <p:nvPr/>
        </p:nvSpPr>
        <p:spPr>
          <a:xfrm>
            <a:off x="6831075" y="2160483"/>
            <a:ext cx="553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48" name="Google Shape;48;g129c47f9f6c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51680">
            <a:off x="272763" y="216775"/>
            <a:ext cx="2004372" cy="200437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129c47f9f6c_0_21"/>
          <p:cNvSpPr txBox="1"/>
          <p:nvPr/>
        </p:nvSpPr>
        <p:spPr>
          <a:xfrm>
            <a:off x="865000" y="1513975"/>
            <a:ext cx="109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000" b="1">
                <a:solidFill>
                  <a:srgbClr val="CFE2F3"/>
                </a:solidFill>
                <a:latin typeface="Jost"/>
                <a:ea typeface="Jost"/>
                <a:cs typeface="Jost"/>
                <a:sym typeface="Jost"/>
              </a:rPr>
              <a:t>UPK</a:t>
            </a:r>
            <a:endParaRPr sz="800">
              <a:solidFill>
                <a:srgbClr val="CFE2F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47f9f6c_0_8"/>
          <p:cNvSpPr txBox="1"/>
          <p:nvPr/>
        </p:nvSpPr>
        <p:spPr>
          <a:xfrm>
            <a:off x="2495900" y="352400"/>
            <a:ext cx="7323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OVERVIEW: ELOP</a:t>
            </a:r>
            <a:endParaRPr sz="4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5" name="Google Shape;55;g129c47f9f6c_0_8"/>
          <p:cNvSpPr/>
          <p:nvPr/>
        </p:nvSpPr>
        <p:spPr>
          <a:xfrm>
            <a:off x="338625" y="2092650"/>
            <a:ext cx="5731500" cy="232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highlight>
                <a:srgbClr val="5D7C9C"/>
              </a:highlight>
            </a:endParaRPr>
          </a:p>
        </p:txBody>
      </p:sp>
      <p:sp>
        <p:nvSpPr>
          <p:cNvPr id="56" name="Google Shape;56;g129c47f9f6c_0_8"/>
          <p:cNvSpPr/>
          <p:nvPr/>
        </p:nvSpPr>
        <p:spPr>
          <a:xfrm>
            <a:off x="3437735" y="4556849"/>
            <a:ext cx="5534400" cy="2012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129c47f9f6c_0_8"/>
          <p:cNvSpPr txBox="1"/>
          <p:nvPr/>
        </p:nvSpPr>
        <p:spPr>
          <a:xfrm>
            <a:off x="586975" y="2168850"/>
            <a:ext cx="5287200" cy="21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143F9C"/>
              </a:buClr>
              <a:buSzPts val="2400"/>
              <a:buFont typeface="Jost"/>
              <a:buNone/>
            </a:pPr>
            <a:r>
              <a:rPr lang="en-US" sz="2600" b="1">
                <a:solidFill>
                  <a:srgbClr val="143F9C"/>
                </a:solidFill>
                <a:latin typeface="Jost"/>
                <a:ea typeface="Jost"/>
                <a:cs typeface="Jost"/>
                <a:sym typeface="Jost"/>
              </a:rPr>
              <a:t>Purpose:</a:t>
            </a:r>
            <a:r>
              <a:rPr lang="en-US" sz="2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 To provide enrichment</a:t>
            </a:r>
            <a:br>
              <a:rPr lang="en-US" sz="2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en-US" sz="2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opportunities for all unduplicated</a:t>
            </a:r>
            <a:br>
              <a:rPr lang="en-US" sz="2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en-US" sz="2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students in Transitional</a:t>
            </a:r>
            <a:br>
              <a:rPr lang="en-US" sz="2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en-US" sz="2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Kindergarten (TK) - 6th Grade.</a:t>
            </a:r>
            <a:endParaRPr sz="2600">
              <a:solidFill>
                <a:srgbClr val="434343"/>
              </a:solidFill>
            </a:endParaRPr>
          </a:p>
        </p:txBody>
      </p:sp>
      <p:sp>
        <p:nvSpPr>
          <p:cNvPr id="58" name="Google Shape;58;g129c47f9f6c_0_8"/>
          <p:cNvSpPr/>
          <p:nvPr/>
        </p:nvSpPr>
        <p:spPr>
          <a:xfrm>
            <a:off x="6364175" y="2092675"/>
            <a:ext cx="5569500" cy="232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highlight>
                <a:srgbClr val="5D7C9C"/>
              </a:highlight>
            </a:endParaRPr>
          </a:p>
        </p:txBody>
      </p:sp>
      <p:sp>
        <p:nvSpPr>
          <p:cNvPr id="59" name="Google Shape;59;g129c47f9f6c_0_8"/>
          <p:cNvSpPr txBox="1"/>
          <p:nvPr/>
        </p:nvSpPr>
        <p:spPr>
          <a:xfrm>
            <a:off x="865000" y="4493575"/>
            <a:ext cx="4840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  <p:sp>
        <p:nvSpPr>
          <p:cNvPr id="60" name="Google Shape;60;g129c47f9f6c_0_8"/>
          <p:cNvSpPr txBox="1"/>
          <p:nvPr/>
        </p:nvSpPr>
        <p:spPr>
          <a:xfrm>
            <a:off x="6819275" y="2168850"/>
            <a:ext cx="4840500" cy="21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Any student can enroll, and unduplicated students will be provided these additional hours of care at no cost.</a:t>
            </a:r>
            <a:endParaRPr sz="26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1" name="Google Shape;61;g129c47f9f6c_0_8"/>
          <p:cNvSpPr txBox="1"/>
          <p:nvPr/>
        </p:nvSpPr>
        <p:spPr>
          <a:xfrm>
            <a:off x="3896820" y="4735350"/>
            <a:ext cx="4718700" cy="16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t"/>
              <a:buNone/>
            </a:pPr>
            <a:r>
              <a:rPr lang="en-US" sz="2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Focus on the academic, social emotional, and physical needs and interests of our students.</a:t>
            </a:r>
            <a:endParaRPr sz="2600"/>
          </a:p>
        </p:txBody>
      </p:sp>
      <p:pic>
        <p:nvPicPr>
          <p:cNvPr id="62" name="Google Shape;62;g129c47f9f6c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51680">
            <a:off x="272763" y="216775"/>
            <a:ext cx="2004372" cy="20043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129c47f9f6c_0_8"/>
          <p:cNvSpPr txBox="1"/>
          <p:nvPr/>
        </p:nvSpPr>
        <p:spPr>
          <a:xfrm>
            <a:off x="177300" y="854950"/>
            <a:ext cx="109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000" b="1">
                <a:solidFill>
                  <a:srgbClr val="CFE2F3"/>
                </a:solidFill>
                <a:latin typeface="Jost"/>
                <a:ea typeface="Jost"/>
                <a:cs typeface="Jost"/>
                <a:sym typeface="Jost"/>
              </a:rPr>
              <a:t>E-LOP</a:t>
            </a:r>
            <a:endParaRPr sz="100">
              <a:solidFill>
                <a:srgbClr val="CFE2F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0" y="0"/>
            <a:ext cx="12198475" cy="686580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0" y="0"/>
            <a:ext cx="12198475" cy="686580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3" descr="preencoded.png"/>
          <p:cNvPicPr preferRelativeResize="0"/>
          <p:nvPr/>
        </p:nvPicPr>
        <p:blipFill rotWithShape="1">
          <a:blip r:embed="rId3">
            <a:alphaModFix/>
          </a:blip>
          <a:srcRect l="1633" t="20718" r="-653" b="-679"/>
          <a:stretch/>
        </p:blipFill>
        <p:spPr>
          <a:xfrm>
            <a:off x="-3225" y="1262802"/>
            <a:ext cx="12198476" cy="54898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/>
          <p:nvPr/>
        </p:nvSpPr>
        <p:spPr>
          <a:xfrm>
            <a:off x="264500" y="1262800"/>
            <a:ext cx="5469600" cy="5305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highlight>
                <a:srgbClr val="5D7C9C"/>
              </a:highlight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521975" y="1735300"/>
            <a:ext cx="5266500" cy="4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lt1"/>
                </a:solidFill>
                <a:latin typeface="Jost ExtraBold"/>
                <a:ea typeface="Jost ExtraBold"/>
                <a:cs typeface="Jost ExtraBold"/>
                <a:sym typeface="Jost ExtraBold"/>
              </a:rPr>
              <a:t>Our Mission:</a:t>
            </a:r>
            <a:endParaRPr sz="3900">
              <a:solidFill>
                <a:schemeClr val="lt1"/>
              </a:solidFill>
              <a:latin typeface="Jost ExtraBold"/>
              <a:ea typeface="Jost ExtraBold"/>
              <a:cs typeface="Jost ExtraBold"/>
              <a:sym typeface="Jos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chemeClr val="lt1"/>
              </a:solidFill>
              <a:latin typeface="Jost ExtraBold"/>
              <a:ea typeface="Jost ExtraBold"/>
              <a:cs typeface="Jost ExtraBold"/>
              <a:sym typeface="Jos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lt1"/>
                </a:solidFill>
                <a:latin typeface="Jost ExtraBold"/>
                <a:ea typeface="Jost ExtraBold"/>
                <a:cs typeface="Jost ExtraBold"/>
                <a:sym typeface="Jost ExtraBold"/>
              </a:rPr>
              <a:t>To inspire a love of learning, support schools, and give parents peace of mind.</a:t>
            </a:r>
            <a:endParaRPr sz="3900">
              <a:solidFill>
                <a:schemeClr val="lt1"/>
              </a:solidFill>
              <a:latin typeface="Jost ExtraBold"/>
              <a:ea typeface="Jost ExtraBold"/>
              <a:cs typeface="Jost ExtraBold"/>
              <a:sym typeface="Jost ExtraBold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2495900" y="352400"/>
            <a:ext cx="7323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800">
                <a:solidFill>
                  <a:srgbClr val="0B5394"/>
                </a:solidFill>
                <a:latin typeface="Jost ExtraBold"/>
                <a:ea typeface="Jost ExtraBold"/>
                <a:cs typeface="Jost ExtraBold"/>
                <a:sym typeface="Jost ExtraBold"/>
              </a:rPr>
              <a:t>Who is Right at School?</a:t>
            </a:r>
            <a:endParaRPr sz="4000">
              <a:solidFill>
                <a:srgbClr val="0B5394"/>
              </a:solidFill>
              <a:latin typeface="Jost ExtraBold"/>
              <a:ea typeface="Jost ExtraBold"/>
              <a:cs typeface="Jost ExtraBold"/>
              <a:sym typeface="Jost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/>
          <p:nvPr/>
        </p:nvSpPr>
        <p:spPr>
          <a:xfrm>
            <a:off x="0" y="0"/>
            <a:ext cx="12198475" cy="686580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4" descr="preencoded.png"/>
          <p:cNvPicPr preferRelativeResize="0"/>
          <p:nvPr/>
        </p:nvPicPr>
        <p:blipFill rotWithShape="1">
          <a:blip r:embed="rId3">
            <a:alphaModFix/>
          </a:blip>
          <a:srcRect l="121" r="56384"/>
          <a:stretch/>
        </p:blipFill>
        <p:spPr>
          <a:xfrm>
            <a:off x="0" y="0"/>
            <a:ext cx="5318274" cy="68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4">
            <a:alphaModFix/>
          </a:blip>
          <a:srcRect l="17616" r="17616"/>
          <a:stretch/>
        </p:blipFill>
        <p:spPr>
          <a:xfrm>
            <a:off x="5333175" y="0"/>
            <a:ext cx="68653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906282a1d_0_11"/>
          <p:cNvSpPr/>
          <p:nvPr/>
        </p:nvSpPr>
        <p:spPr>
          <a:xfrm>
            <a:off x="338633" y="534900"/>
            <a:ext cx="726000" cy="72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12906282a1d_0_11"/>
          <p:cNvSpPr txBox="1"/>
          <p:nvPr/>
        </p:nvSpPr>
        <p:spPr>
          <a:xfrm>
            <a:off x="717025" y="1624725"/>
            <a:ext cx="10072500" cy="16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Char char="●"/>
            </a:pPr>
            <a:r>
              <a:rPr lang="en-US" sz="28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Five locations: </a:t>
            </a:r>
            <a:r>
              <a:rPr lang="en-US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Greenbrook, Live Oak, Walt Disney, Quail Run and Montevideo</a:t>
            </a:r>
            <a:endParaRPr sz="2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Char char="●"/>
            </a:pPr>
            <a:r>
              <a:rPr lang="en-US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After school until 6:00 p.m.</a:t>
            </a:r>
            <a:endParaRPr sz="2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89" name="Google Shape;89;g12906282a1d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1800" y="5285166"/>
            <a:ext cx="2514202" cy="12571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2906282a1d_0_11"/>
          <p:cNvSpPr txBox="1"/>
          <p:nvPr/>
        </p:nvSpPr>
        <p:spPr>
          <a:xfrm>
            <a:off x="2080675" y="208725"/>
            <a:ext cx="9488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Transitional Kindergarten (TK) </a:t>
            </a:r>
            <a:endParaRPr sz="3800" b="1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and Kindergarten</a:t>
            </a:r>
            <a:endParaRPr sz="4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91" name="Google Shape;91;g12906282a1d_0_11"/>
          <p:cNvSpPr txBox="1"/>
          <p:nvPr/>
        </p:nvSpPr>
        <p:spPr>
          <a:xfrm>
            <a:off x="717025" y="3191925"/>
            <a:ext cx="8403600" cy="2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0640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Char char="●"/>
            </a:pPr>
            <a:r>
              <a:rPr lang="en-US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Unduplicated TK/K students will be transported to the appropriate location</a:t>
            </a:r>
            <a:endParaRPr sz="2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40640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Char char="●"/>
            </a:pPr>
            <a:r>
              <a:rPr lang="en-US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Depending on enrollment, may open at additional sites</a:t>
            </a:r>
            <a:endParaRPr sz="2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906282a1d_0_102"/>
          <p:cNvSpPr/>
          <p:nvPr/>
        </p:nvSpPr>
        <p:spPr>
          <a:xfrm>
            <a:off x="338633" y="534900"/>
            <a:ext cx="726000" cy="72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12906282a1d_0_102"/>
          <p:cNvSpPr txBox="1"/>
          <p:nvPr/>
        </p:nvSpPr>
        <p:spPr>
          <a:xfrm>
            <a:off x="1059750" y="1880725"/>
            <a:ext cx="100725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t"/>
              <a:buChar char="●"/>
            </a:pPr>
            <a:r>
              <a:rPr lang="en-US" sz="3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All 22 Elementary School sites will have ELOP</a:t>
            </a:r>
            <a:endParaRPr sz="30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t"/>
              <a:buChar char="●"/>
            </a:pPr>
            <a:r>
              <a:rPr lang="en-US" sz="3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After school until 6:00 p.m.</a:t>
            </a:r>
            <a:endParaRPr sz="30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98" name="Google Shape;98;g12906282a1d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1800" y="5285166"/>
            <a:ext cx="2514202" cy="12571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2906282a1d_0_102"/>
          <p:cNvSpPr txBox="1"/>
          <p:nvPr/>
        </p:nvSpPr>
        <p:spPr>
          <a:xfrm>
            <a:off x="1644150" y="429900"/>
            <a:ext cx="9488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Grades 1 - 6</a:t>
            </a:r>
            <a:endParaRPr sz="4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0" name="Google Shape;100;g12906282a1d_0_102"/>
          <p:cNvSpPr txBox="1"/>
          <p:nvPr/>
        </p:nvSpPr>
        <p:spPr>
          <a:xfrm>
            <a:off x="1064625" y="3205600"/>
            <a:ext cx="98505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t"/>
              <a:buChar char="●"/>
            </a:pPr>
            <a:r>
              <a:rPr lang="en-US" sz="3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Programs for 6th grade students will also be offered at select Elementary sites, but locations have not yet been determined</a:t>
            </a:r>
            <a:endParaRPr sz="30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385</Words>
  <Application>Microsoft Office PowerPoint</Application>
  <PresentationFormat>Widescreen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Jost</vt:lpstr>
      <vt:lpstr>Jost Black</vt:lpstr>
      <vt:lpstr>Maven Pro</vt:lpstr>
      <vt:lpstr>Jost ExtraBold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PptxGenJS</dc:creator>
  <cp:lastModifiedBy>Fischer, Cindy [EC]</cp:lastModifiedBy>
  <cp:revision>1</cp:revision>
  <dcterms:created xsi:type="dcterms:W3CDTF">2022-05-06T19:04:23Z</dcterms:created>
  <dcterms:modified xsi:type="dcterms:W3CDTF">2022-05-18T15:32:12Z</dcterms:modified>
</cp:coreProperties>
</file>