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8" r:id="rId3"/>
    <p:sldId id="266" r:id="rId4"/>
    <p:sldId id="267" r:id="rId5"/>
    <p:sldId id="259" r:id="rId6"/>
    <p:sldId id="277" r:id="rId7"/>
    <p:sldId id="261" r:id="rId8"/>
    <p:sldId id="278" r:id="rId9"/>
    <p:sldId id="279" r:id="rId10"/>
    <p:sldId id="281" r:id="rId11"/>
    <p:sldId id="275" r:id="rId12"/>
    <p:sldId id="274"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3" autoAdjust="0"/>
    <p:restoredTop sz="94660"/>
  </p:normalViewPr>
  <p:slideViewPr>
    <p:cSldViewPr snapToGrid="0">
      <p:cViewPr varScale="1">
        <p:scale>
          <a:sx n="115" d="100"/>
          <a:sy n="115" d="100"/>
        </p:scale>
        <p:origin x="480"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55275039189936"/>
          <c:y val="8.6465098725404435E-2"/>
          <c:w val="0.44372581969427283"/>
          <c:h val="0.9135350089218324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3CE-4C55-A9D0-6E832DFEEED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3CE-4C55-A9D0-6E832DFEEED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3CE-4C55-A9D0-6E832DFEEED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3CE-4C55-A9D0-6E832DFEEED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3CE-4C55-A9D0-6E832DFEEED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A3CE-4C55-A9D0-6E832DFEEED1}"/>
              </c:ext>
            </c:extLst>
          </c:dPt>
          <c:dLbls>
            <c:dLbl>
              <c:idx val="0"/>
              <c:layout>
                <c:manualLayout>
                  <c:x val="6.9504784793301706E-3"/>
                  <c:y val="-0.289760348583878"/>
                </c:manualLayout>
              </c:layout>
              <c:tx>
                <c:rich>
                  <a:bodyPr/>
                  <a:lstStyle/>
                  <a:p>
                    <a:fld id="{AF0CCF3B-9D37-43D6-82D1-B3DB9C95641E}" type="CATEGORYNAME">
                      <a:rPr lang="en-US"/>
                      <a:pPr/>
                      <a:t>[CATEGORY NAME]</a:t>
                    </a:fld>
                    <a:r>
                      <a:rPr lang="en-US" baseline="0" dirty="0"/>
                      <a:t>, </a:t>
                    </a:r>
                    <a:fld id="{CFB4CBCF-0AA7-4181-847F-379764C33EB0}" type="VALUE">
                      <a:rPr lang="en-US" baseline="0" smtClean="0"/>
                      <a:pPr/>
                      <a:t>[VALUE]</a:t>
                    </a:fld>
                    <a:endParaRPr lang="en-US" baseline="0" dirty="0"/>
                  </a:p>
                  <a:p>
                    <a:r>
                      <a:rPr lang="en-US" baseline="0" dirty="0"/>
                      <a:t> </a:t>
                    </a:r>
                    <a:fld id="{8C6B3CF7-EE51-4187-B8E8-97EBC0BBA060}" type="PERCENTAGE">
                      <a:rPr lang="en-US" baseline="0"/>
                      <a:pPr/>
                      <a:t>[PERCENTAGE]</a:t>
                    </a:fld>
                    <a:endParaRPr lang="en-US"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3CE-4C55-A9D0-6E832DFEEED1}"/>
                </c:ext>
              </c:extLst>
            </c:dLbl>
            <c:dLbl>
              <c:idx val="1"/>
              <c:layout>
                <c:manualLayout>
                  <c:x val="-0.11197246923641778"/>
                  <c:y val="-4.3009558794658245E-2"/>
                </c:manualLayout>
              </c:layout>
              <c:tx>
                <c:rich>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fld id="{F66BB71D-7651-4176-B3A6-050FD613743C}" type="CATEGORYNAME">
                      <a:rPr lang="en-US"/>
                      <a:pPr>
                        <a:defRPr b="1"/>
                      </a:pPr>
                      <a:t>[CATEGORY NAME]</a:t>
                    </a:fld>
                    <a:r>
                      <a:rPr lang="en-US" baseline="0" dirty="0"/>
                      <a:t>,</a:t>
                    </a:r>
                  </a:p>
                  <a:p>
                    <a:pPr>
                      <a:defRPr b="1"/>
                    </a:pPr>
                    <a:r>
                      <a:rPr lang="en-US" baseline="0" dirty="0"/>
                      <a:t> </a:t>
                    </a:r>
                    <a:fld id="{DE722D47-2FDF-483D-B175-2DF8E61DDDE7}" type="VALUE">
                      <a:rPr lang="en-US" baseline="0" smtClean="0"/>
                      <a:pPr>
                        <a:defRPr b="1"/>
                      </a:pPr>
                      <a:t>[VALUE]</a:t>
                    </a:fld>
                    <a:endParaRPr lang="en-US" baseline="0" dirty="0"/>
                  </a:p>
                  <a:p>
                    <a:pPr>
                      <a:defRPr b="1"/>
                    </a:pPr>
                    <a:fld id="{69D4486C-2F49-42A7-9F76-01052123DDE8}" type="PERCENTAGE">
                      <a:rPr lang="en-US" baseline="0" smtClean="0"/>
                      <a:pPr>
                        <a:defRPr b="1"/>
                      </a:pPr>
                      <a:t>[PERCENTAGE]</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14963405138798599"/>
                      <c:h val="0.13006766631910058"/>
                    </c:manualLayout>
                  </c15:layout>
                  <c15:dlblFieldTable/>
                  <c15:showDataLabelsRange val="0"/>
                </c:ext>
                <c:ext xmlns:c16="http://schemas.microsoft.com/office/drawing/2014/chart" uri="{C3380CC4-5D6E-409C-BE32-E72D297353CC}">
                  <c16:uniqueId val="{00000003-A3CE-4C55-A9D0-6E832DFEEED1}"/>
                </c:ext>
              </c:extLst>
            </c:dLbl>
            <c:dLbl>
              <c:idx val="2"/>
              <c:layout>
                <c:manualLayout>
                  <c:x val="-1.9996553300379347E-2"/>
                  <c:y val="3.7633503489300016E-4"/>
                </c:manualLayout>
              </c:layout>
              <c:tx>
                <c:rich>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r>
                      <a:rPr lang="en-US" b="1"/>
                      <a:t>Employees' Benefits</a:t>
                    </a:r>
                  </a:p>
                  <a:p>
                    <a:pPr>
                      <a:defRPr b="1"/>
                    </a:pPr>
                    <a:r>
                      <a:rPr lang="en-US" b="1"/>
                      <a:t>$65,668,614</a:t>
                    </a:r>
                  </a:p>
                  <a:p>
                    <a:pPr>
                      <a:defRPr b="1"/>
                    </a:pPr>
                    <a:fld id="{BB0D784F-8C5E-448C-AD9D-66AD09BBBFCA}" type="PERCENTAGE">
                      <a:rPr lang="en-US" b="1"/>
                      <a:pPr>
                        <a:defRPr b="1"/>
                      </a:pPr>
                      <a:t>[PERCENTAGE]</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1480563326472308"/>
                      <c:h val="0.1248703171286096"/>
                    </c:manualLayout>
                  </c15:layout>
                  <c15:dlblFieldTable/>
                  <c15:showDataLabelsRange val="0"/>
                </c:ext>
                <c:ext xmlns:c16="http://schemas.microsoft.com/office/drawing/2014/chart" uri="{C3380CC4-5D6E-409C-BE32-E72D297353CC}">
                  <c16:uniqueId val="{00000005-A3CE-4C55-A9D0-6E832DFEEED1}"/>
                </c:ext>
              </c:extLst>
            </c:dLbl>
            <c:dLbl>
              <c:idx val="3"/>
              <c:layout>
                <c:manualLayout>
                  <c:x val="-0.12636452868604703"/>
                  <c:y val="1.1813029801974583E-2"/>
                </c:manualLayout>
              </c:layout>
              <c:tx>
                <c:rich>
                  <a:bodyPr/>
                  <a:lstStyle/>
                  <a:p>
                    <a:fld id="{F2A768A6-617C-42B3-8A6E-E315C56E602F}" type="CATEGORYNAME">
                      <a:rPr lang="en-US"/>
                      <a:pPr/>
                      <a:t>[CATEGORY NAME]</a:t>
                    </a:fld>
                    <a:r>
                      <a:rPr lang="en-US" baseline="0" dirty="0"/>
                      <a:t>,</a:t>
                    </a:r>
                  </a:p>
                  <a:p>
                    <a:r>
                      <a:rPr lang="en-US" baseline="0" dirty="0"/>
                      <a:t> </a:t>
                    </a:r>
                    <a:fld id="{6F0A6FC2-5344-4CBD-B148-4EB68F1047D9}" type="VALUE">
                      <a:rPr lang="en-US" baseline="0" smtClean="0"/>
                      <a:pPr/>
                      <a:t>[VALUE]</a:t>
                    </a:fld>
                    <a:endParaRPr lang="en-US" baseline="0" dirty="0"/>
                  </a:p>
                  <a:p>
                    <a:r>
                      <a:rPr lang="en-US" baseline="0" dirty="0"/>
                      <a:t> </a:t>
                    </a:r>
                    <a:fld id="{D8E49D6B-C3C5-477F-904D-8CD061110CAF}" type="PERCENTAGE">
                      <a:rPr lang="en-US" baseline="0"/>
                      <a:pPr/>
                      <a:t>[PERCENTAGE]</a:t>
                    </a:fld>
                    <a:endParaRPr lang="en-US"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A3CE-4C55-A9D0-6E832DFEEED1}"/>
                </c:ext>
              </c:extLst>
            </c:dLbl>
            <c:dLbl>
              <c:idx val="4"/>
              <c:layout>
                <c:manualLayout>
                  <c:x val="-1.8115938724143899E-2"/>
                  <c:y val="1.3071895424836602E-2"/>
                </c:manualLayout>
              </c:layout>
              <c:tx>
                <c:rich>
                  <a:bodyPr/>
                  <a:lstStyle/>
                  <a:p>
                    <a:r>
                      <a:rPr lang="en-US" dirty="0"/>
                      <a:t>Services &amp; Expenses </a:t>
                    </a:r>
                  </a:p>
                  <a:p>
                    <a:fld id="{882D783D-9547-4B52-B798-DB037126719E}" type="VALUE">
                      <a:rPr lang="en-US"/>
                      <a:pPr/>
                      <a:t>[VALUE]</a:t>
                    </a:fld>
                    <a:endParaRPr lang="en-US" dirty="0"/>
                  </a:p>
                  <a:p>
                    <a:r>
                      <a:rPr lang="en-US" dirty="0"/>
                      <a:t>5%</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3CE-4C55-A9D0-6E832DFEEED1}"/>
                </c:ext>
              </c:extLst>
            </c:dLbl>
            <c:dLbl>
              <c:idx val="5"/>
              <c:layout>
                <c:manualLayout>
                  <c:x val="0.19806687269218218"/>
                  <c:y val="4.4305906896837506E-2"/>
                </c:manualLayout>
              </c:layout>
              <c:tx>
                <c:rich>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fld id="{9CBC57CE-6F04-49C1-AC77-8D132F3D6748}" type="CATEGORYNAME">
                      <a:rPr lang="en-US" b="1"/>
                      <a:pPr>
                        <a:defRPr b="1"/>
                      </a:pPr>
                      <a:t>[CATEGORY NAME]</a:t>
                    </a:fld>
                    <a:r>
                      <a:rPr lang="en-US" b="1" baseline="0" dirty="0"/>
                      <a:t>, </a:t>
                    </a:r>
                    <a:fld id="{5B582809-C1D7-4D1D-9C3F-D2786CC9CEAF}" type="VALUE">
                      <a:rPr lang="en-US" b="1" baseline="0" smtClean="0"/>
                      <a:pPr>
                        <a:defRPr b="1"/>
                      </a:pPr>
                      <a:t>[VALUE]</a:t>
                    </a:fld>
                    <a:endParaRPr lang="en-US" b="1" baseline="0" dirty="0"/>
                  </a:p>
                  <a:p>
                    <a:pPr>
                      <a:defRPr b="1"/>
                    </a:pPr>
                    <a:fld id="{2DF52767-3666-4EF0-A609-9B526B78451E}" type="PERCENTAGE">
                      <a:rPr lang="en-US" b="1" baseline="0" smtClean="0"/>
                      <a:pPr>
                        <a:defRPr b="1"/>
                      </a:pPr>
                      <a:t>[PERCENTAGE]</a:t>
                    </a:fld>
                    <a:endParaRPr lang="en-US"/>
                  </a:p>
                </c:rich>
              </c:tx>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9848272320649965"/>
                      <c:h val="0.10292828068216024"/>
                    </c:manualLayout>
                  </c15:layout>
                  <c15:dlblFieldTable/>
                  <c15:showDataLabelsRange val="0"/>
                </c:ext>
                <c:ext xmlns:c16="http://schemas.microsoft.com/office/drawing/2014/chart" uri="{C3380CC4-5D6E-409C-BE32-E72D297353CC}">
                  <c16:uniqueId val="{0000000B-A3CE-4C55-A9D0-6E832DFEEED1}"/>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'2020-21'!$A$4:$A$9</c:f>
              <c:strCache>
                <c:ptCount val="6"/>
                <c:pt idx="0">
                  <c:v>Certicated Salaries</c:v>
                </c:pt>
                <c:pt idx="1">
                  <c:v>Classified Salaries</c:v>
                </c:pt>
                <c:pt idx="2">
                  <c:v>Employees' Benefits</c:v>
                </c:pt>
                <c:pt idx="3">
                  <c:v>Books &amp; Supplies</c:v>
                </c:pt>
                <c:pt idx="4">
                  <c:v>Services &amp; Expenses</c:v>
                </c:pt>
                <c:pt idx="5">
                  <c:v>Capital Outlay &amp; Other Outgo</c:v>
                </c:pt>
              </c:strCache>
            </c:strRef>
          </c:cat>
          <c:val>
            <c:numRef>
              <c:f>'2020-21'!$B$4:$B$9</c:f>
              <c:numCache>
                <c:formatCode>_(* #,##0_);_(* \(#,##0\);_(* "-"??_);_(@_)</c:formatCode>
                <c:ptCount val="6"/>
                <c:pt idx="0">
                  <c:v>132859089.17</c:v>
                </c:pt>
                <c:pt idx="1">
                  <c:v>31275075.02</c:v>
                </c:pt>
                <c:pt idx="2">
                  <c:v>65844636.259999998</c:v>
                </c:pt>
                <c:pt idx="3">
                  <c:v>3868786.96</c:v>
                </c:pt>
                <c:pt idx="4">
                  <c:v>12801402.93</c:v>
                </c:pt>
                <c:pt idx="5">
                  <c:v>-665844.80999999994</c:v>
                </c:pt>
              </c:numCache>
            </c:numRef>
          </c:val>
          <c:extLst>
            <c:ext xmlns:c16="http://schemas.microsoft.com/office/drawing/2014/chart" uri="{C3380CC4-5D6E-409C-BE32-E72D297353CC}">
              <c16:uniqueId val="{0000000C-A3CE-4C55-A9D0-6E832DFEEED1}"/>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473134735278586"/>
          <c:y val="0.59132095474514967"/>
          <c:w val="0.18367570011138498"/>
          <c:h val="0.27169532269112134"/>
        </c:manualLayout>
      </c:layout>
      <c:overlay val="0"/>
      <c:spPr>
        <a:noFill/>
        <a:ln>
          <a:noFill/>
        </a:ln>
        <a:effectLst/>
      </c:spPr>
      <c:txPr>
        <a:bodyPr rot="0" spcFirstLastPara="1" vertOverflow="ellipsis" vert="horz" wrap="square" anchor="ctr" anchorCtr="1"/>
        <a:lstStyle/>
        <a:p>
          <a:pPr rtl="0">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04168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2614890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2651763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514386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055809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080394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2851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5492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7761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0176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67936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48728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90734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6326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8214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1664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2/22/2022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3608805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2336800"/>
            <a:ext cx="8702503" cy="1714036"/>
          </a:xfrm>
        </p:spPr>
        <p:txBody>
          <a:bodyPr/>
          <a:lstStyle/>
          <a:p>
            <a:pPr algn="ctr"/>
            <a:r>
              <a:rPr lang="en-US" dirty="0">
                <a:solidFill>
                  <a:schemeClr val="tx1"/>
                </a:solidFill>
              </a:rPr>
              <a:t>SRVUSD PARCEL TAX</a:t>
            </a:r>
            <a:br>
              <a:rPr lang="en-US" dirty="0">
                <a:solidFill>
                  <a:schemeClr val="tx1"/>
                </a:solidFill>
              </a:rPr>
            </a:br>
            <a:r>
              <a:rPr lang="en-US" dirty="0">
                <a:solidFill>
                  <a:schemeClr val="tx1"/>
                </a:solidFill>
              </a:rPr>
              <a:t>2020-2021 ANNUAL REPORT</a:t>
            </a:r>
          </a:p>
        </p:txBody>
      </p:sp>
      <p:sp>
        <p:nvSpPr>
          <p:cNvPr id="3" name="Subtitle 2"/>
          <p:cNvSpPr>
            <a:spLocks noGrp="1"/>
          </p:cNvSpPr>
          <p:nvPr>
            <p:ph type="subTitle" idx="1"/>
          </p:nvPr>
        </p:nvSpPr>
        <p:spPr>
          <a:xfrm>
            <a:off x="1252415" y="4606746"/>
            <a:ext cx="7376720" cy="1273354"/>
          </a:xfrm>
        </p:spPr>
        <p:txBody>
          <a:bodyPr>
            <a:normAutofit/>
          </a:bodyPr>
          <a:lstStyle/>
          <a:p>
            <a:r>
              <a:rPr lang="en-US" dirty="0">
                <a:solidFill>
                  <a:schemeClr val="tx1"/>
                </a:solidFill>
              </a:rPr>
              <a:t>Parcel Tax Oversight Committee</a:t>
            </a:r>
          </a:p>
          <a:p>
            <a:r>
              <a:rPr lang="en-US" dirty="0">
                <a:solidFill>
                  <a:schemeClr val="tx1"/>
                </a:solidFill>
              </a:rPr>
              <a:t>February 22, 2022</a:t>
            </a:r>
          </a:p>
        </p:txBody>
      </p:sp>
    </p:spTree>
    <p:extLst>
      <p:ext uri="{BB962C8B-B14F-4D97-AF65-F5344CB8AC3E}">
        <p14:creationId xmlns:p14="http://schemas.microsoft.com/office/powerpoint/2010/main" val="1783175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534" y="0"/>
            <a:ext cx="8596668" cy="1099030"/>
          </a:xfrm>
        </p:spPr>
        <p:txBody>
          <a:bodyPr>
            <a:normAutofit fontScale="90000"/>
          </a:bodyPr>
          <a:lstStyle/>
          <a:p>
            <a:r>
              <a:rPr lang="en-US" b="1" dirty="0"/>
              <a:t>Salaries and Benefits Represent </a:t>
            </a:r>
            <a:r>
              <a:rPr lang="en-US" b="1" dirty="0">
                <a:solidFill>
                  <a:schemeClr val="tx1"/>
                </a:solidFill>
              </a:rPr>
              <a:t>93.49%</a:t>
            </a:r>
            <a:r>
              <a:rPr lang="en-US" b="1" dirty="0">
                <a:solidFill>
                  <a:srgbClr val="7030A0"/>
                </a:solidFill>
              </a:rPr>
              <a:t> </a:t>
            </a:r>
            <a:r>
              <a:rPr lang="en-US" b="1" dirty="0"/>
              <a:t>of</a:t>
            </a:r>
            <a:br>
              <a:rPr lang="en-US" b="1" dirty="0"/>
            </a:br>
            <a:r>
              <a:rPr lang="en-US" b="1" dirty="0"/>
              <a:t>Total Unrestricted Expenditures</a:t>
            </a:r>
          </a:p>
        </p:txBody>
      </p:sp>
      <p:sp>
        <p:nvSpPr>
          <p:cNvPr id="3" name="TextBox 2"/>
          <p:cNvSpPr txBox="1"/>
          <p:nvPr/>
        </p:nvSpPr>
        <p:spPr>
          <a:xfrm>
            <a:off x="540507" y="6256347"/>
            <a:ext cx="10192618" cy="523220"/>
          </a:xfrm>
          <a:prstGeom prst="rect">
            <a:avLst/>
          </a:prstGeom>
          <a:noFill/>
        </p:spPr>
        <p:txBody>
          <a:bodyPr wrap="square" rtlCol="0">
            <a:spAutoFit/>
          </a:bodyPr>
          <a:lstStyle/>
          <a:p>
            <a:r>
              <a:rPr lang="en-US" sz="2800" b="1" dirty="0"/>
              <a:t>The Parcel Tax Funded 2.79% of Unrestricted Expenditures</a:t>
            </a:r>
          </a:p>
        </p:txBody>
      </p:sp>
      <p:sp>
        <p:nvSpPr>
          <p:cNvPr id="8" name="Text Box 4"/>
          <p:cNvSpPr txBox="1">
            <a:spLocks noChangeArrowheads="1"/>
          </p:cNvSpPr>
          <p:nvPr/>
        </p:nvSpPr>
        <p:spPr bwMode="auto">
          <a:xfrm>
            <a:off x="5051868" y="1099030"/>
            <a:ext cx="4025076" cy="243143"/>
          </a:xfrm>
          <a:prstGeom prst="rect">
            <a:avLst/>
          </a:prstGeom>
          <a:solidFill>
            <a:sysClr val="window" lastClr="FFFFFF"/>
          </a:solidFill>
          <a:ln>
            <a:noFill/>
          </a:ln>
        </p:spPr>
        <p:txBody>
          <a:bodyPr wrap="none" lIns="27432" tIns="27432"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400" b="1" i="0" u="none" strike="noStrike" baseline="0" dirty="0">
                <a:solidFill>
                  <a:sysClr val="windowText" lastClr="000000"/>
                </a:solidFill>
                <a:latin typeface="Arial"/>
                <a:cs typeface="Arial"/>
              </a:rPr>
              <a:t>Total Unrestricted Expenditures = </a:t>
            </a:r>
            <a:r>
              <a:rPr lang="en-US" sz="1400" b="1" i="0" u="none" strike="noStrike" baseline="0" dirty="0">
                <a:solidFill>
                  <a:schemeClr val="tx1"/>
                </a:solidFill>
                <a:latin typeface="Arial"/>
                <a:cs typeface="Arial"/>
              </a:rPr>
              <a:t>$245,983,146</a:t>
            </a:r>
          </a:p>
        </p:txBody>
      </p:sp>
      <p:graphicFrame>
        <p:nvGraphicFramePr>
          <p:cNvPr id="10" name="Chart 9"/>
          <p:cNvGraphicFramePr>
            <a:graphicFrameLocks/>
          </p:cNvGraphicFramePr>
          <p:nvPr>
            <p:extLst>
              <p:ext uri="{D42A27DB-BD31-4B8C-83A1-F6EECF244321}">
                <p14:modId xmlns:p14="http://schemas.microsoft.com/office/powerpoint/2010/main" val="995218391"/>
              </p:ext>
            </p:extLst>
          </p:nvPr>
        </p:nvGraphicFramePr>
        <p:xfrm>
          <a:off x="540507" y="1342173"/>
          <a:ext cx="9569513" cy="45842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3692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014" y="0"/>
            <a:ext cx="8596668" cy="1320800"/>
          </a:xfrm>
        </p:spPr>
        <p:txBody>
          <a:bodyPr/>
          <a:lstStyle/>
          <a:p>
            <a:r>
              <a:rPr lang="en-US" b="1" dirty="0"/>
              <a:t>Use of Parcel Tax Funds</a:t>
            </a:r>
            <a:endParaRPr lang="en-US" b="1" dirty="0">
              <a:solidFill>
                <a:srgbClr val="FF0000"/>
              </a:solidFill>
            </a:endParaRPr>
          </a:p>
        </p:txBody>
      </p:sp>
      <p:sp>
        <p:nvSpPr>
          <p:cNvPr id="3" name="Content Placeholder 2"/>
          <p:cNvSpPr>
            <a:spLocks noGrp="1"/>
          </p:cNvSpPr>
          <p:nvPr>
            <p:ph idx="1"/>
          </p:nvPr>
        </p:nvSpPr>
        <p:spPr>
          <a:xfrm>
            <a:off x="493679" y="1006483"/>
            <a:ext cx="8596668" cy="1183860"/>
          </a:xfrm>
        </p:spPr>
        <p:txBody>
          <a:bodyPr>
            <a:normAutofit/>
          </a:bodyPr>
          <a:lstStyle/>
          <a:p>
            <a:r>
              <a:rPr lang="en-US" sz="2000" dirty="0">
                <a:solidFill>
                  <a:schemeClr val="tx1"/>
                </a:solidFill>
              </a:rPr>
              <a:t>In 2020-21 SRVUSD received $6,869,061 in parcel tax revenue</a:t>
            </a:r>
          </a:p>
          <a:p>
            <a:r>
              <a:rPr lang="en-US" sz="2000" dirty="0">
                <a:solidFill>
                  <a:schemeClr val="tx1"/>
                </a:solidFill>
              </a:rPr>
              <a:t>These revenues funded 59.48 FTE classroom teachers (salaries and benefits) using the following account codes:</a:t>
            </a:r>
            <a:endParaRPr lang="en-US" sz="2000" dirty="0">
              <a:solidFill>
                <a:schemeClr val="tx1"/>
              </a:solidFill>
              <a:highlight>
                <a:srgbClr val="FFFF00"/>
              </a:highlight>
            </a:endParaRPr>
          </a:p>
        </p:txBody>
      </p:sp>
      <p:pic>
        <p:nvPicPr>
          <p:cNvPr id="4" name="Picture 3"/>
          <p:cNvPicPr>
            <a:picLocks noChangeAspect="1"/>
          </p:cNvPicPr>
          <p:nvPr/>
        </p:nvPicPr>
        <p:blipFill>
          <a:blip r:embed="rId2"/>
          <a:stretch>
            <a:fillRect/>
          </a:stretch>
        </p:blipFill>
        <p:spPr>
          <a:xfrm>
            <a:off x="493679" y="2327283"/>
            <a:ext cx="8342493" cy="3765945"/>
          </a:xfrm>
          <a:prstGeom prst="rect">
            <a:avLst/>
          </a:prstGeom>
        </p:spPr>
      </p:pic>
    </p:spTree>
    <p:extLst>
      <p:ext uri="{BB962C8B-B14F-4D97-AF65-F5344CB8AC3E}">
        <p14:creationId xmlns:p14="http://schemas.microsoft.com/office/powerpoint/2010/main" val="2304711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894" y="0"/>
            <a:ext cx="8596668" cy="1320800"/>
          </a:xfrm>
        </p:spPr>
        <p:txBody>
          <a:bodyPr/>
          <a:lstStyle/>
          <a:p>
            <a:r>
              <a:rPr lang="en-US" b="1" dirty="0"/>
              <a:t>Conclusion</a:t>
            </a:r>
          </a:p>
        </p:txBody>
      </p:sp>
      <p:sp>
        <p:nvSpPr>
          <p:cNvPr id="3" name="Content Placeholder 2"/>
          <p:cNvSpPr>
            <a:spLocks noGrp="1"/>
          </p:cNvSpPr>
          <p:nvPr>
            <p:ph idx="1"/>
          </p:nvPr>
        </p:nvSpPr>
        <p:spPr>
          <a:xfrm>
            <a:off x="585894" y="1394432"/>
            <a:ext cx="8596668" cy="3880773"/>
          </a:xfrm>
        </p:spPr>
        <p:txBody>
          <a:bodyPr>
            <a:normAutofit/>
          </a:bodyPr>
          <a:lstStyle/>
          <a:p>
            <a:pPr marL="0" indent="0">
              <a:buNone/>
            </a:pPr>
            <a:r>
              <a:rPr lang="en-US" sz="3200" dirty="0">
                <a:solidFill>
                  <a:schemeClr val="tx1"/>
                </a:solidFill>
              </a:rPr>
              <a:t>Based on the PTOC’s analysis of the District’s audited 2020-21 financials, the PTOC concludes that the parcel tax funds were spent within the purpose of the parcel tax measure for the 2020-21 fiscal year and that no administrative salaries were funded with these revenues.</a:t>
            </a:r>
          </a:p>
        </p:txBody>
      </p:sp>
    </p:spTree>
    <p:extLst>
      <p:ext uri="{BB962C8B-B14F-4D97-AF65-F5344CB8AC3E}">
        <p14:creationId xmlns:p14="http://schemas.microsoft.com/office/powerpoint/2010/main" val="290161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 y="0"/>
            <a:ext cx="9235440" cy="1320800"/>
          </a:xfrm>
        </p:spPr>
        <p:txBody>
          <a:bodyPr>
            <a:normAutofit/>
          </a:bodyPr>
          <a:lstStyle/>
          <a:p>
            <a:r>
              <a:rPr lang="en-US" b="1" dirty="0"/>
              <a:t>Parcel Tax Oversight Committee Members</a:t>
            </a:r>
          </a:p>
        </p:txBody>
      </p:sp>
      <p:sp>
        <p:nvSpPr>
          <p:cNvPr id="3" name="Content Placeholder 2"/>
          <p:cNvSpPr>
            <a:spLocks noGrp="1"/>
          </p:cNvSpPr>
          <p:nvPr>
            <p:ph idx="1"/>
          </p:nvPr>
        </p:nvSpPr>
        <p:spPr>
          <a:xfrm>
            <a:off x="687403" y="970156"/>
            <a:ext cx="8596668" cy="5089450"/>
          </a:xfrm>
        </p:spPr>
        <p:txBody>
          <a:bodyPr>
            <a:noAutofit/>
          </a:bodyPr>
          <a:lstStyle/>
          <a:p>
            <a:r>
              <a:rPr lang="en-US" sz="2000" dirty="0">
                <a:solidFill>
                  <a:schemeClr val="tx1"/>
                </a:solidFill>
              </a:rPr>
              <a:t>Nancy Chen</a:t>
            </a:r>
          </a:p>
          <a:p>
            <a:r>
              <a:rPr lang="en-US" sz="2000" dirty="0">
                <a:solidFill>
                  <a:schemeClr val="tx1"/>
                </a:solidFill>
              </a:rPr>
              <a:t>Bryan </a:t>
            </a:r>
            <a:r>
              <a:rPr lang="en-US" sz="2000" dirty="0" err="1">
                <a:solidFill>
                  <a:schemeClr val="tx1"/>
                </a:solidFill>
              </a:rPr>
              <a:t>Gesicki</a:t>
            </a:r>
            <a:endParaRPr lang="en-US" sz="2000" dirty="0">
              <a:solidFill>
                <a:schemeClr val="tx1"/>
              </a:solidFill>
            </a:endParaRPr>
          </a:p>
          <a:p>
            <a:r>
              <a:rPr lang="en-US" sz="2000" dirty="0">
                <a:solidFill>
                  <a:schemeClr val="tx1"/>
                </a:solidFill>
              </a:rPr>
              <a:t>Bridgit Pelley </a:t>
            </a:r>
          </a:p>
          <a:p>
            <a:r>
              <a:rPr lang="en-US" sz="2000" dirty="0">
                <a:solidFill>
                  <a:schemeClr val="tx1"/>
                </a:solidFill>
              </a:rPr>
              <a:t>Mark </a:t>
            </a:r>
            <a:r>
              <a:rPr lang="en-US" sz="2000" dirty="0" err="1">
                <a:solidFill>
                  <a:schemeClr val="tx1"/>
                </a:solidFill>
              </a:rPr>
              <a:t>Rasiah</a:t>
            </a:r>
            <a:endParaRPr lang="en-US" sz="2000" dirty="0">
              <a:solidFill>
                <a:schemeClr val="tx1"/>
              </a:solidFill>
            </a:endParaRPr>
          </a:p>
          <a:p>
            <a:r>
              <a:rPr lang="en-US" sz="2000" dirty="0">
                <a:solidFill>
                  <a:schemeClr val="tx1"/>
                </a:solidFill>
              </a:rPr>
              <a:t>Valerie Williams</a:t>
            </a:r>
          </a:p>
          <a:p>
            <a:r>
              <a:rPr lang="en-US" sz="2000" dirty="0">
                <a:solidFill>
                  <a:schemeClr val="tx1"/>
                </a:solidFill>
              </a:rPr>
              <a:t>David Ash</a:t>
            </a:r>
          </a:p>
          <a:p>
            <a:r>
              <a:rPr lang="en-US" sz="2000" dirty="0">
                <a:solidFill>
                  <a:schemeClr val="tx1"/>
                </a:solidFill>
              </a:rPr>
              <a:t>Scott Reider</a:t>
            </a:r>
          </a:p>
          <a:p>
            <a:r>
              <a:rPr lang="en-US" sz="2000" dirty="0">
                <a:solidFill>
                  <a:schemeClr val="tx1"/>
                </a:solidFill>
              </a:rPr>
              <a:t>Karen </a:t>
            </a:r>
            <a:r>
              <a:rPr lang="en-US" sz="2000" dirty="0" err="1">
                <a:solidFill>
                  <a:schemeClr val="tx1"/>
                </a:solidFill>
              </a:rPr>
              <a:t>Robman</a:t>
            </a:r>
            <a:endParaRPr lang="en-US" sz="2000" dirty="0">
              <a:solidFill>
                <a:schemeClr val="tx1"/>
              </a:solidFill>
            </a:endParaRPr>
          </a:p>
          <a:p>
            <a:r>
              <a:rPr lang="en-US" sz="2000" dirty="0">
                <a:solidFill>
                  <a:schemeClr val="tx1"/>
                </a:solidFill>
              </a:rPr>
              <a:t>Adrienne Cummings</a:t>
            </a:r>
            <a:endParaRPr lang="en-US" sz="2000" dirty="0">
              <a:solidFill>
                <a:schemeClr val="tx1"/>
              </a:solidFill>
              <a:highlight>
                <a:srgbClr val="FFFF00"/>
              </a:highlight>
            </a:endParaRPr>
          </a:p>
          <a:p>
            <a:r>
              <a:rPr lang="en-US" sz="2000" dirty="0">
                <a:solidFill>
                  <a:schemeClr val="tx1"/>
                </a:solidFill>
              </a:rPr>
              <a:t>Daniel Hillman– SRVUSD Staff Assisting the PTOC</a:t>
            </a:r>
          </a:p>
          <a:p>
            <a:r>
              <a:rPr lang="en-US" sz="2000" dirty="0">
                <a:solidFill>
                  <a:schemeClr val="tx1"/>
                </a:solidFill>
              </a:rPr>
              <a:t>Shelley Clark – SRVUSD Board Member Liaison</a:t>
            </a:r>
          </a:p>
        </p:txBody>
      </p:sp>
    </p:spTree>
    <p:extLst>
      <p:ext uri="{BB962C8B-B14F-4D97-AF65-F5344CB8AC3E}">
        <p14:creationId xmlns:p14="http://schemas.microsoft.com/office/powerpoint/2010/main" val="3723359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174" y="0"/>
            <a:ext cx="8596668" cy="1320800"/>
          </a:xfrm>
        </p:spPr>
        <p:txBody>
          <a:bodyPr/>
          <a:lstStyle/>
          <a:p>
            <a:r>
              <a:rPr lang="en-US" b="1" dirty="0"/>
              <a:t>Why Do We Need a Parcel Tax?</a:t>
            </a:r>
          </a:p>
        </p:txBody>
      </p:sp>
      <p:sp>
        <p:nvSpPr>
          <p:cNvPr id="3" name="Content Placeholder 2"/>
          <p:cNvSpPr>
            <a:spLocks noGrp="1"/>
          </p:cNvSpPr>
          <p:nvPr>
            <p:ph idx="1"/>
          </p:nvPr>
        </p:nvSpPr>
        <p:spPr>
          <a:xfrm>
            <a:off x="677334" y="1544321"/>
            <a:ext cx="8596668" cy="4497042"/>
          </a:xfrm>
        </p:spPr>
        <p:txBody>
          <a:bodyPr>
            <a:normAutofit/>
          </a:bodyPr>
          <a:lstStyle/>
          <a:p>
            <a:r>
              <a:rPr lang="en-US" sz="2800" dirty="0">
                <a:solidFill>
                  <a:schemeClr val="tx1"/>
                </a:solidFill>
              </a:rPr>
              <a:t>State revenues for schools, although “guaranteed” by Proposition 98, are subject to significant fluctuations due to economic conditions.</a:t>
            </a:r>
          </a:p>
          <a:p>
            <a:endParaRPr lang="en-US" sz="2800" dirty="0">
              <a:solidFill>
                <a:schemeClr val="tx1"/>
              </a:solidFill>
            </a:endParaRPr>
          </a:p>
          <a:p>
            <a:r>
              <a:rPr lang="en-US" sz="2800" dirty="0">
                <a:solidFill>
                  <a:schemeClr val="tx1"/>
                </a:solidFill>
              </a:rPr>
              <a:t>Parcel taxes have been approved across the state to help districts protect core programs and provide additional educational opportunities as approved by the local community.</a:t>
            </a:r>
          </a:p>
          <a:p>
            <a:endParaRPr lang="en-US" dirty="0"/>
          </a:p>
        </p:txBody>
      </p:sp>
    </p:spTree>
    <p:extLst>
      <p:ext uri="{BB962C8B-B14F-4D97-AF65-F5344CB8AC3E}">
        <p14:creationId xmlns:p14="http://schemas.microsoft.com/office/powerpoint/2010/main" val="414053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480" y="0"/>
            <a:ext cx="8979362" cy="1320800"/>
          </a:xfrm>
        </p:spPr>
        <p:txBody>
          <a:bodyPr/>
          <a:lstStyle/>
          <a:p>
            <a:r>
              <a:rPr lang="en-US" b="1" dirty="0"/>
              <a:t>Background Information About the Parcel Tax</a:t>
            </a:r>
          </a:p>
        </p:txBody>
      </p:sp>
      <p:sp>
        <p:nvSpPr>
          <p:cNvPr id="3" name="Content Placeholder 2"/>
          <p:cNvSpPr>
            <a:spLocks noGrp="1"/>
          </p:cNvSpPr>
          <p:nvPr>
            <p:ph idx="1"/>
          </p:nvPr>
        </p:nvSpPr>
        <p:spPr>
          <a:xfrm>
            <a:off x="426720" y="1409700"/>
            <a:ext cx="9682480" cy="5600699"/>
          </a:xfrm>
        </p:spPr>
        <p:txBody>
          <a:bodyPr>
            <a:normAutofit/>
          </a:bodyPr>
          <a:lstStyle/>
          <a:p>
            <a:r>
              <a:rPr lang="en-US" sz="2400" dirty="0">
                <a:solidFill>
                  <a:schemeClr val="tx1"/>
                </a:solidFill>
              </a:rPr>
              <a:t>From 2008-09 through 2012-13, school district revenues were subject to deficits that grew to over 20%, severely limiting districts’ ability to continue a broad range of educational opportunities.</a:t>
            </a:r>
          </a:p>
          <a:p>
            <a:r>
              <a:rPr lang="en-US" sz="2400" dirty="0">
                <a:solidFill>
                  <a:schemeClr val="tx1"/>
                </a:solidFill>
              </a:rPr>
              <a:t>SRVUSD voters approved Measure C in 2009 to offset some of that loss.</a:t>
            </a:r>
          </a:p>
          <a:p>
            <a:r>
              <a:rPr lang="en-US" sz="2400" dirty="0">
                <a:solidFill>
                  <a:schemeClr val="tx1"/>
                </a:solidFill>
              </a:rPr>
              <a:t>Although the recovering economy has restored some of the school district’s purchasing power, when the Local Control Funding Formula target is reached, purchasing power will approximately equal 2008-09 levels.</a:t>
            </a:r>
          </a:p>
          <a:p>
            <a:r>
              <a:rPr lang="en-US" sz="2400" dirty="0">
                <a:solidFill>
                  <a:schemeClr val="tx1"/>
                </a:solidFill>
              </a:rPr>
              <a:t>At that time, the parcel tax will continue to be an important revenue source to protect core services.</a:t>
            </a:r>
          </a:p>
        </p:txBody>
      </p:sp>
    </p:spTree>
    <p:extLst>
      <p:ext uri="{BB962C8B-B14F-4D97-AF65-F5344CB8AC3E}">
        <p14:creationId xmlns:p14="http://schemas.microsoft.com/office/powerpoint/2010/main" val="2547888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494" y="0"/>
            <a:ext cx="8596668" cy="1320800"/>
          </a:xfrm>
        </p:spPr>
        <p:txBody>
          <a:bodyPr>
            <a:normAutofit/>
          </a:bodyPr>
          <a:lstStyle/>
          <a:p>
            <a:r>
              <a:rPr lang="en-US" b="1" dirty="0"/>
              <a:t>History of SRVUSD Parcel Tax</a:t>
            </a:r>
          </a:p>
        </p:txBody>
      </p:sp>
      <p:sp>
        <p:nvSpPr>
          <p:cNvPr id="3" name="Content Placeholder 2"/>
          <p:cNvSpPr>
            <a:spLocks noGrp="1"/>
          </p:cNvSpPr>
          <p:nvPr>
            <p:ph idx="1"/>
          </p:nvPr>
        </p:nvSpPr>
        <p:spPr>
          <a:xfrm>
            <a:off x="965200" y="1003300"/>
            <a:ext cx="8308802" cy="5038063"/>
          </a:xfrm>
        </p:spPr>
        <p:txBody>
          <a:bodyPr>
            <a:normAutofit/>
          </a:bodyPr>
          <a:lstStyle/>
          <a:p>
            <a:endParaRPr lang="en-US" sz="2400" dirty="0">
              <a:solidFill>
                <a:schemeClr val="tx1"/>
              </a:solidFill>
            </a:endParaRPr>
          </a:p>
          <a:p>
            <a:r>
              <a:rPr lang="en-US" sz="3200" dirty="0">
                <a:solidFill>
                  <a:schemeClr val="tx1"/>
                </a:solidFill>
              </a:rPr>
              <a:t>Measure C approved in 2009 for seven years authorized $144 tax per parcel.</a:t>
            </a:r>
          </a:p>
          <a:p>
            <a:r>
              <a:rPr lang="en-US" sz="3200" dirty="0">
                <a:solidFill>
                  <a:schemeClr val="tx1"/>
                </a:solidFill>
              </a:rPr>
              <a:t>Measure C expired on June 30, 2016.</a:t>
            </a:r>
          </a:p>
          <a:p>
            <a:r>
              <a:rPr lang="en-US" sz="3200" dirty="0">
                <a:solidFill>
                  <a:schemeClr val="tx1"/>
                </a:solidFill>
              </a:rPr>
              <a:t> Measure A was approved by the voters in 2015 to extend the $144 tax per parcel for nine years.</a:t>
            </a:r>
          </a:p>
          <a:p>
            <a:r>
              <a:rPr lang="en-US" sz="3200" dirty="0">
                <a:solidFill>
                  <a:schemeClr val="tx1"/>
                </a:solidFill>
              </a:rPr>
              <a:t>The parcel tax generated $6,869,061 for the 2020-2021 fiscal year.</a:t>
            </a:r>
          </a:p>
          <a:p>
            <a:pPr marL="0" indent="0">
              <a:buNone/>
            </a:pPr>
            <a:endParaRPr lang="en-US" sz="2400" dirty="0"/>
          </a:p>
        </p:txBody>
      </p:sp>
    </p:spTree>
    <p:extLst>
      <p:ext uri="{BB962C8B-B14F-4D97-AF65-F5344CB8AC3E}">
        <p14:creationId xmlns:p14="http://schemas.microsoft.com/office/powerpoint/2010/main" val="3860674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374" y="0"/>
            <a:ext cx="8596668" cy="1320800"/>
          </a:xfrm>
        </p:spPr>
        <p:txBody>
          <a:bodyPr/>
          <a:lstStyle/>
          <a:p>
            <a:r>
              <a:rPr lang="en-US" b="1" dirty="0"/>
              <a:t>Measure A Ballot language specifies:</a:t>
            </a:r>
          </a:p>
        </p:txBody>
      </p:sp>
      <p:sp>
        <p:nvSpPr>
          <p:cNvPr id="3" name="Content Placeholder 2"/>
          <p:cNvSpPr>
            <a:spLocks noGrp="1"/>
          </p:cNvSpPr>
          <p:nvPr>
            <p:ph idx="1"/>
          </p:nvPr>
        </p:nvSpPr>
        <p:spPr>
          <a:xfrm>
            <a:off x="317308" y="731521"/>
            <a:ext cx="9194800" cy="6344459"/>
          </a:xfrm>
        </p:spPr>
        <p:txBody>
          <a:bodyPr>
            <a:noAutofit/>
          </a:bodyPr>
          <a:lstStyle/>
          <a:p>
            <a:pPr marL="0" indent="0" algn="just">
              <a:buNone/>
            </a:pPr>
            <a:r>
              <a:rPr lang="en-US" sz="2400" dirty="0">
                <a:solidFill>
                  <a:schemeClr val="tx1"/>
                </a:solidFill>
              </a:rPr>
              <a:t>SRVUSD has been fortunate to receive generous support from the community since 2004. This renewal measure will continue to protect academic excellence in our schools. </a:t>
            </a:r>
          </a:p>
          <a:p>
            <a:pPr algn="just"/>
            <a:r>
              <a:rPr lang="en-US" sz="2400" u="sng" dirty="0">
                <a:solidFill>
                  <a:schemeClr val="tx1"/>
                </a:solidFill>
              </a:rPr>
              <a:t>Parcel Tax Funds Will Authorized to Fund:</a:t>
            </a:r>
          </a:p>
          <a:p>
            <a:pPr marL="1085850" lvl="2"/>
            <a:r>
              <a:rPr lang="en-US" sz="2400" dirty="0">
                <a:solidFill>
                  <a:schemeClr val="tx1"/>
                </a:solidFill>
              </a:rPr>
              <a:t>Core academic programs in reading, writing, math and science;</a:t>
            </a:r>
          </a:p>
          <a:p>
            <a:pPr marL="1085850" lvl="2"/>
            <a:r>
              <a:rPr lang="en-US" sz="2400" dirty="0">
                <a:solidFill>
                  <a:schemeClr val="tx1"/>
                </a:solidFill>
              </a:rPr>
              <a:t>Advanced Placement courses and other programs to prepare all students for success in college and careers;</a:t>
            </a:r>
          </a:p>
          <a:p>
            <a:pPr marL="1085850" lvl="2"/>
            <a:r>
              <a:rPr lang="en-US" sz="2400" dirty="0">
                <a:solidFill>
                  <a:schemeClr val="tx1"/>
                </a:solidFill>
              </a:rPr>
              <a:t>Ongoing teacher training and development to attract and retain teachers;</a:t>
            </a:r>
          </a:p>
          <a:p>
            <a:pPr marL="1085850" lvl="2"/>
            <a:r>
              <a:rPr lang="en-US" sz="2400" dirty="0">
                <a:solidFill>
                  <a:schemeClr val="tx1"/>
                </a:solidFill>
              </a:rPr>
              <a:t>Career and technical training programs.</a:t>
            </a:r>
            <a:endParaRPr lang="en-US" sz="2400" u="sng" dirty="0">
              <a:solidFill>
                <a:schemeClr val="tx1"/>
              </a:solidFill>
            </a:endParaRPr>
          </a:p>
          <a:p>
            <a:pPr marL="285750"/>
            <a:r>
              <a:rPr lang="en-US" sz="2600" u="sng" dirty="0">
                <a:solidFill>
                  <a:schemeClr val="tx1"/>
                </a:solidFill>
              </a:rPr>
              <a:t>Parcel Tax Funds Will Not:</a:t>
            </a:r>
          </a:p>
          <a:p>
            <a:pPr marL="1085850" lvl="2"/>
            <a:r>
              <a:rPr lang="en-US" sz="2400" dirty="0">
                <a:solidFill>
                  <a:schemeClr val="tx1"/>
                </a:solidFill>
              </a:rPr>
              <a:t>Pay for Administrators’ salaries</a:t>
            </a:r>
          </a:p>
        </p:txBody>
      </p:sp>
    </p:spTree>
    <p:extLst>
      <p:ext uri="{BB962C8B-B14F-4D97-AF65-F5344CB8AC3E}">
        <p14:creationId xmlns:p14="http://schemas.microsoft.com/office/powerpoint/2010/main" val="87809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054" y="0"/>
            <a:ext cx="8596668" cy="939338"/>
          </a:xfrm>
        </p:spPr>
        <p:txBody>
          <a:bodyPr/>
          <a:lstStyle/>
          <a:p>
            <a:r>
              <a:rPr lang="en-US" b="1" dirty="0"/>
              <a:t>Measure A Specifies a PTOC</a:t>
            </a:r>
          </a:p>
        </p:txBody>
      </p:sp>
      <p:sp>
        <p:nvSpPr>
          <p:cNvPr id="3" name="Content Placeholder 2"/>
          <p:cNvSpPr>
            <a:spLocks noGrp="1"/>
          </p:cNvSpPr>
          <p:nvPr>
            <p:ph idx="1"/>
          </p:nvPr>
        </p:nvSpPr>
        <p:spPr>
          <a:xfrm>
            <a:off x="472440" y="1158240"/>
            <a:ext cx="8801562" cy="5425440"/>
          </a:xfrm>
        </p:spPr>
        <p:txBody>
          <a:bodyPr>
            <a:normAutofit fontScale="92500" lnSpcReduction="20000"/>
          </a:bodyPr>
          <a:lstStyle/>
          <a:p>
            <a:pPr marL="0" indent="0">
              <a:buNone/>
            </a:pPr>
            <a:r>
              <a:rPr lang="en-US" sz="3300" dirty="0">
                <a:solidFill>
                  <a:schemeClr val="tx1"/>
                </a:solidFill>
              </a:rPr>
              <a:t>Parcel Tax Oversight Committee Responsibilities:</a:t>
            </a:r>
          </a:p>
          <a:p>
            <a:pPr marL="0" indent="0">
              <a:buNone/>
            </a:pPr>
            <a:endParaRPr lang="en-US" sz="3300" dirty="0">
              <a:solidFill>
                <a:schemeClr val="tx1"/>
              </a:solidFill>
            </a:endParaRPr>
          </a:p>
          <a:p>
            <a:r>
              <a:rPr lang="en-US" sz="3300" dirty="0">
                <a:solidFill>
                  <a:schemeClr val="tx1"/>
                </a:solidFill>
              </a:rPr>
              <a:t>Provide oversight for the SRVUSD School Board on the expenditures funded by the parcel tax in order to ensure that the funds are spent for the purpose approved by the voters.</a:t>
            </a:r>
          </a:p>
          <a:p>
            <a:r>
              <a:rPr lang="en-US" sz="3300" dirty="0">
                <a:solidFill>
                  <a:schemeClr val="tx1"/>
                </a:solidFill>
              </a:rPr>
              <a:t>Monitor the expenditures of the parcel tax by the District and will report on an annual basis to the Board and  community on how the parcel tax funds have been spent.</a:t>
            </a:r>
          </a:p>
          <a:p>
            <a:endParaRPr lang="en-US" dirty="0">
              <a:solidFill>
                <a:schemeClr val="tx1"/>
              </a:solidFill>
            </a:endParaRPr>
          </a:p>
          <a:p>
            <a:pPr marL="0" indent="0">
              <a:buNone/>
            </a:pPr>
            <a:r>
              <a:rPr lang="en-US" dirty="0">
                <a:solidFill>
                  <a:schemeClr val="tx1"/>
                </a:solidFill>
              </a:rPr>
              <a:t>     </a:t>
            </a:r>
            <a:r>
              <a:rPr lang="en-US" sz="1600" dirty="0">
                <a:solidFill>
                  <a:schemeClr val="tx1"/>
                </a:solidFill>
              </a:rPr>
              <a:t>Source: SRVUSD Resolution 02/09-10</a:t>
            </a:r>
          </a:p>
        </p:txBody>
      </p:sp>
    </p:spTree>
    <p:extLst>
      <p:ext uri="{BB962C8B-B14F-4D97-AF65-F5344CB8AC3E}">
        <p14:creationId xmlns:p14="http://schemas.microsoft.com/office/powerpoint/2010/main" val="1678042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PTOC Committee Review Process</a:t>
            </a:r>
          </a:p>
        </p:txBody>
      </p:sp>
      <p:sp>
        <p:nvSpPr>
          <p:cNvPr id="3" name="Content Placeholder 2"/>
          <p:cNvSpPr>
            <a:spLocks noGrp="1"/>
          </p:cNvSpPr>
          <p:nvPr>
            <p:ph idx="1"/>
          </p:nvPr>
        </p:nvSpPr>
        <p:spPr>
          <a:xfrm>
            <a:off x="677334" y="1763982"/>
            <a:ext cx="8596668" cy="3880773"/>
          </a:xfrm>
        </p:spPr>
        <p:txBody>
          <a:bodyPr>
            <a:normAutofit fontScale="92500"/>
          </a:bodyPr>
          <a:lstStyle/>
          <a:p>
            <a:r>
              <a:rPr lang="en-US" sz="2400" dirty="0">
                <a:solidFill>
                  <a:schemeClr val="tx1"/>
                </a:solidFill>
              </a:rPr>
              <a:t>Committee members were presented with 2020-2021 financial records detailing all parcel taxes received and expenditures made in accordance with voter authorization.</a:t>
            </a:r>
          </a:p>
          <a:p>
            <a:r>
              <a:rPr lang="en-US" sz="2400" dirty="0">
                <a:solidFill>
                  <a:schemeClr val="tx1"/>
                </a:solidFill>
              </a:rPr>
              <a:t>State accounting procedures provide resource accounting codes (required to be used by all school districts) to track both revenues received and expenditures associated with those revenues.</a:t>
            </a:r>
          </a:p>
          <a:p>
            <a:r>
              <a:rPr lang="en-US" sz="2400" dirty="0">
                <a:solidFill>
                  <a:schemeClr val="tx1"/>
                </a:solidFill>
              </a:rPr>
              <a:t>The SRVUSD financial system provides referenced documentation for every deposit and expenditure made throughout the fiscal year.</a:t>
            </a:r>
          </a:p>
        </p:txBody>
      </p:sp>
    </p:spTree>
    <p:extLst>
      <p:ext uri="{BB962C8B-B14F-4D97-AF65-F5344CB8AC3E}">
        <p14:creationId xmlns:p14="http://schemas.microsoft.com/office/powerpoint/2010/main" val="2099263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PTOC Committee Review Process</a:t>
            </a:r>
          </a:p>
        </p:txBody>
      </p:sp>
      <p:sp>
        <p:nvSpPr>
          <p:cNvPr id="3" name="Content Placeholder 2"/>
          <p:cNvSpPr>
            <a:spLocks noGrp="1"/>
          </p:cNvSpPr>
          <p:nvPr>
            <p:ph idx="1"/>
          </p:nvPr>
        </p:nvSpPr>
        <p:spPr>
          <a:xfrm>
            <a:off x="554670" y="1650379"/>
            <a:ext cx="8596668" cy="4508373"/>
          </a:xfrm>
        </p:spPr>
        <p:txBody>
          <a:bodyPr>
            <a:noAutofit/>
          </a:bodyPr>
          <a:lstStyle/>
          <a:p>
            <a:r>
              <a:rPr lang="en-US" sz="2000" dirty="0">
                <a:solidFill>
                  <a:schemeClr val="tx1"/>
                </a:solidFill>
              </a:rPr>
              <a:t>Committee members reviewed the financial reports in detail as well as associated analyses prepared by the business department.</a:t>
            </a:r>
          </a:p>
          <a:p>
            <a:r>
              <a:rPr lang="en-US" sz="2000" dirty="0">
                <a:solidFill>
                  <a:schemeClr val="tx1"/>
                </a:solidFill>
              </a:rPr>
              <a:t>In addition, the committee was presented with information from the County Tax Collector/Treasurer on the status of the number of homeowners requesting exemptions, delinquencies, and adjustments, which provided additional assurance that the amount received by the District was in line with the amount budgeted and spent in 2020-2021.</a:t>
            </a:r>
          </a:p>
          <a:p>
            <a:r>
              <a:rPr lang="en-US" sz="2000" dirty="0">
                <a:solidFill>
                  <a:schemeClr val="tx1"/>
                </a:solidFill>
              </a:rPr>
              <a:t>Further reconciliation as to the net received by the District was provided by the Office of the Auditor-Controller of Contra Costa.  The gross amount received is reduced by the collections fees charged per parcel by the County and any refunds issued. Total deducted for 2020-2021 was $41,067.</a:t>
            </a:r>
            <a:r>
              <a:rPr lang="en-US" sz="2000" dirty="0">
                <a:solidFill>
                  <a:schemeClr val="tx1"/>
                </a:solidFill>
                <a:highlight>
                  <a:srgbClr val="FFFF00"/>
                </a:highlight>
              </a:rPr>
              <a:t> </a:t>
            </a:r>
          </a:p>
        </p:txBody>
      </p:sp>
    </p:spTree>
    <p:extLst>
      <p:ext uri="{BB962C8B-B14F-4D97-AF65-F5344CB8AC3E}">
        <p14:creationId xmlns:p14="http://schemas.microsoft.com/office/powerpoint/2010/main" val="35187290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1610</TotalTime>
  <Words>794</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SRVUSD PARCEL TAX 2020-2021 ANNUAL REPORT</vt:lpstr>
      <vt:lpstr>Parcel Tax Oversight Committee Members</vt:lpstr>
      <vt:lpstr>Why Do We Need a Parcel Tax?</vt:lpstr>
      <vt:lpstr>Background Information About the Parcel Tax</vt:lpstr>
      <vt:lpstr>History of SRVUSD Parcel Tax</vt:lpstr>
      <vt:lpstr>Measure A Ballot language specifies:</vt:lpstr>
      <vt:lpstr>Measure A Specifies a PTOC</vt:lpstr>
      <vt:lpstr>PTOC Committee Review Process</vt:lpstr>
      <vt:lpstr>PTOC Committee Review Process</vt:lpstr>
      <vt:lpstr>Salaries and Benefits Represent 93.49% of Total Unrestricted Expenditures</vt:lpstr>
      <vt:lpstr>Use of Parcel Tax Funds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SRVUSD PARCEL TAX OVERSIGHT COMMITTEE</dc:title>
  <dc:creator>Robert Henke</dc:creator>
  <cp:lastModifiedBy>Fischer, Cindy [EC]</cp:lastModifiedBy>
  <cp:revision>116</cp:revision>
  <cp:lastPrinted>2022-02-15T19:00:42Z</cp:lastPrinted>
  <dcterms:created xsi:type="dcterms:W3CDTF">2016-02-10T01:11:45Z</dcterms:created>
  <dcterms:modified xsi:type="dcterms:W3CDTF">2022-02-22T21:33:41Z</dcterms:modified>
</cp:coreProperties>
</file>