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e18b889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e18b889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201f1e5c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201f1e5c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From CA Dept of Public Health, County-wide data for 2020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Box highlights data for 15-19 year olds (our HS students)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13 visits for Benzodiazepine OD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20 visits for Opioid OD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Highest bars on both charts are for people in their 20’s and 30’s - this is why we need to intervene with teens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3562399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13562399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 2018-2019, opioids and sedatives were grouped into a single category - starting in 2019-2020, these were separated into 2 categories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2018-2019 was the last full school year with all students attending in person - 2019-2020 and 2020-2021 were at least partially remote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School closures/remote learning may have impacted access to Rx medication and which Rx medications were more accessible/available 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Data is self-reported by students who took the survey- may not be accurate and may not represent use patterns of students who did not take the survey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This data is for comprehensive high schools; non-traditional data looks different and middle school students are not asked detailed information about use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e18b8891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e18b8891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e18b8891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e18b8891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e18b8891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e18b8891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sites/default/files/Factsheet-opioids-061516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nchantedlearning.com/usa/states/population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ylab.cdph.ca.gov/ODdas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gYZZUGhpvbBdK6t38A8CR8ZxEUIK9Ubx2_Mz9JR7Fc/edit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California Prescription Drug Abuse Awareness Month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 Ramon Valley Unified School District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Statistics </a:t>
            </a:r>
            <a:endParaRPr b="1"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As the </a:t>
            </a:r>
            <a:r>
              <a:rPr lang="en" sz="1600" u="sng">
                <a:hlinkClick r:id="rId3"/>
              </a:rPr>
              <a:t>U.S. Department of Health and Human Services</a:t>
            </a:r>
            <a:r>
              <a:rPr lang="en" sz="1600"/>
              <a:t> reports, America is entrenched in a prescription drug abuse epidemic. </a:t>
            </a:r>
            <a:endParaRPr sz="1600"/>
          </a:p>
          <a:p>
            <a:pPr marL="0" lvl="0" indent="0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Per one estimate, 48 million Americans (in the 12-and-older age group) have abused a prescription drug at least once in their lifetime. This figure translates to </a:t>
            </a:r>
            <a:r>
              <a:rPr lang="en" sz="1600" b="1"/>
              <a:t>20 percent</a:t>
            </a:r>
            <a:r>
              <a:rPr lang="en" sz="1600"/>
              <a:t>, or one in every five people, in this age group. California, with a </a:t>
            </a:r>
            <a:r>
              <a:rPr lang="en" sz="1600" u="sng">
                <a:hlinkClick r:id="rId4"/>
              </a:rPr>
              <a:t>population</a:t>
            </a:r>
            <a:r>
              <a:rPr lang="en" sz="1600"/>
              <a:t> of 38,332,521, is home to the greatest number of Americans compared to all other states.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220800" y="370125"/>
            <a:ext cx="73245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County Data - Emergency Overdose Visits 2020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7" name="Google Shape;147;p15"/>
          <p:cNvSpPr txBox="1"/>
          <p:nvPr/>
        </p:nvSpPr>
        <p:spPr>
          <a:xfrm>
            <a:off x="1527900" y="4746300"/>
            <a:ext cx="608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Data from California Dept. of Public Health Overdose Surveillance Dashboard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7725" y="1047525"/>
            <a:ext cx="4327192" cy="32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086" y="1047525"/>
            <a:ext cx="4504764" cy="32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086" y="1047525"/>
            <a:ext cx="4504764" cy="3274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1" name="Google Shape;151;p15"/>
          <p:cNvSpPr/>
          <p:nvPr/>
        </p:nvSpPr>
        <p:spPr>
          <a:xfrm>
            <a:off x="1166825" y="1709750"/>
            <a:ext cx="138000" cy="16812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2" name="Google Shape;152;p15"/>
          <p:cNvCxnSpPr/>
          <p:nvPr/>
        </p:nvCxnSpPr>
        <p:spPr>
          <a:xfrm>
            <a:off x="1385900" y="1524000"/>
            <a:ext cx="9573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15"/>
          <p:cNvCxnSpPr/>
          <p:nvPr/>
        </p:nvCxnSpPr>
        <p:spPr>
          <a:xfrm rot="10800000" flipH="1">
            <a:off x="1385900" y="2290725"/>
            <a:ext cx="957300" cy="4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15"/>
          <p:cNvCxnSpPr/>
          <p:nvPr/>
        </p:nvCxnSpPr>
        <p:spPr>
          <a:xfrm>
            <a:off x="2343150" y="1528775"/>
            <a:ext cx="4800" cy="762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15"/>
          <p:cNvCxnSpPr/>
          <p:nvPr/>
        </p:nvCxnSpPr>
        <p:spPr>
          <a:xfrm flipH="1">
            <a:off x="1385850" y="1533525"/>
            <a:ext cx="4800" cy="757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15"/>
          <p:cNvSpPr/>
          <p:nvPr/>
        </p:nvSpPr>
        <p:spPr>
          <a:xfrm>
            <a:off x="5819800" y="2847975"/>
            <a:ext cx="138000" cy="509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7" name="Google Shape;157;p15"/>
          <p:cNvCxnSpPr/>
          <p:nvPr/>
        </p:nvCxnSpPr>
        <p:spPr>
          <a:xfrm>
            <a:off x="6029400" y="2486025"/>
            <a:ext cx="981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15"/>
          <p:cNvCxnSpPr/>
          <p:nvPr/>
        </p:nvCxnSpPr>
        <p:spPr>
          <a:xfrm rot="10800000">
            <a:off x="6029400" y="3205175"/>
            <a:ext cx="981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15"/>
          <p:cNvCxnSpPr/>
          <p:nvPr/>
        </p:nvCxnSpPr>
        <p:spPr>
          <a:xfrm>
            <a:off x="6019800" y="2462225"/>
            <a:ext cx="9600" cy="757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15"/>
          <p:cNvCxnSpPr/>
          <p:nvPr/>
        </p:nvCxnSpPr>
        <p:spPr>
          <a:xfrm flipH="1">
            <a:off x="7015125" y="2486025"/>
            <a:ext cx="4800" cy="723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15"/>
          <p:cNvCxnSpPr/>
          <p:nvPr/>
        </p:nvCxnSpPr>
        <p:spPr>
          <a:xfrm rot="10800000">
            <a:off x="5991225" y="2843150"/>
            <a:ext cx="38100" cy="47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15"/>
          <p:cNvCxnSpPr/>
          <p:nvPr/>
        </p:nvCxnSpPr>
        <p:spPr>
          <a:xfrm rot="10800000" flipH="1">
            <a:off x="5991225" y="2814675"/>
            <a:ext cx="28500" cy="33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15"/>
          <p:cNvCxnSpPr/>
          <p:nvPr/>
        </p:nvCxnSpPr>
        <p:spPr>
          <a:xfrm rot="10800000">
            <a:off x="1333400" y="1747800"/>
            <a:ext cx="52500" cy="119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15"/>
          <p:cNvCxnSpPr/>
          <p:nvPr/>
        </p:nvCxnSpPr>
        <p:spPr>
          <a:xfrm>
            <a:off x="1328750" y="1747850"/>
            <a:ext cx="52500" cy="209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SRVUSD Healthy Kids Survey Data Trends</a:t>
            </a:r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body" idx="1"/>
          </p:nvPr>
        </p:nvSpPr>
        <p:spPr>
          <a:xfrm>
            <a:off x="582150" y="3375175"/>
            <a:ext cx="79797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Repeated use (4 or more times) tends to increase from 9th to 11th grade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Repeated use of opioids has decreased since COVID began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Stimulants have been the preferred choice for older students in the last two years</a:t>
            </a:r>
            <a:endParaRPr sz="1600"/>
          </a:p>
        </p:txBody>
      </p:sp>
      <p:sp>
        <p:nvSpPr>
          <p:cNvPr id="171" name="Google Shape;171;p16">
            <a:hlinkClick r:id="rId3"/>
          </p:cNvPr>
          <p:cNvSpPr txBox="1"/>
          <p:nvPr/>
        </p:nvSpPr>
        <p:spPr>
          <a:xfrm>
            <a:off x="480425" y="4701950"/>
            <a:ext cx="835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Data from CA Healthy Kids Reports for SRVUSD Secondary Surveys: 2018-2019, 2019-2020, 2020-2021</a:t>
            </a:r>
            <a:endParaRPr i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2" name="Google Shape;1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00" y="1374900"/>
            <a:ext cx="2931350" cy="18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1148" y="1374900"/>
            <a:ext cx="2914201" cy="18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0450" y="1377364"/>
            <a:ext cx="2931350" cy="1842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xfrm>
            <a:off x="1009625" y="271575"/>
            <a:ext cx="7466700" cy="10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Health Education- Prevention </a:t>
            </a:r>
            <a:endParaRPr sz="2700" b="1"/>
          </a:p>
        </p:txBody>
      </p:sp>
      <p:sp>
        <p:nvSpPr>
          <p:cNvPr id="180" name="Google Shape;180;p17"/>
          <p:cNvSpPr txBox="1">
            <a:spLocks noGrp="1"/>
          </p:cNvSpPr>
          <p:nvPr>
            <p:ph type="body" idx="1"/>
          </p:nvPr>
        </p:nvSpPr>
        <p:spPr>
          <a:xfrm>
            <a:off x="954575" y="959075"/>
            <a:ext cx="7676700" cy="14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15"/>
              <a:t>All 9th graders take Health in High Schools</a:t>
            </a:r>
            <a:endParaRPr sz="5615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15"/>
              <a:t>Health curriculum teaches proper use and information about prescription medication and impacts it has on health</a:t>
            </a:r>
            <a:r>
              <a:rPr lang="en" sz="1915"/>
              <a:t>.</a:t>
            </a:r>
            <a:endParaRPr sz="1915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1" name="Google Shape;1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525" y="2268350"/>
            <a:ext cx="2603000" cy="2169167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2" name="Google Shape;1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75" y="2571750"/>
            <a:ext cx="3936861" cy="1906566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3" name="Google Shape;183;p17"/>
          <p:cNvSpPr txBox="1"/>
          <p:nvPr/>
        </p:nvSpPr>
        <p:spPr>
          <a:xfrm>
            <a:off x="439825" y="4568875"/>
            <a:ext cx="7466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chemeClr val="lt1"/>
                </a:solidFill>
              </a:rPr>
              <a:t>Standard 1.5A Describe the use and abuse of prescription and nonprescription medicines and illegal substances</a:t>
            </a:r>
            <a:endParaRPr sz="900" i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026" y="2131625"/>
            <a:ext cx="3978326" cy="236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8338" y="1940075"/>
            <a:ext cx="2648725" cy="1755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8"/>
          <p:cNvSpPr txBox="1"/>
          <p:nvPr/>
        </p:nvSpPr>
        <p:spPr>
          <a:xfrm>
            <a:off x="2668150" y="1103638"/>
            <a:ext cx="6130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Health students creating drug awareness books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1028225" y="494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Health Education- Prevention </a:t>
            </a:r>
            <a:endParaRPr sz="2700" b="1"/>
          </a:p>
        </p:txBody>
      </p:sp>
      <p:sp>
        <p:nvSpPr>
          <p:cNvPr id="192" name="Google Shape;192;p18"/>
          <p:cNvSpPr txBox="1"/>
          <p:nvPr/>
        </p:nvSpPr>
        <p:spPr>
          <a:xfrm>
            <a:off x="276950" y="4568425"/>
            <a:ext cx="801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chemeClr val="lt1"/>
                </a:solidFill>
              </a:rPr>
              <a:t>Standard 8.1A Participate in activities in the school and community that help other individuals make positive choices</a:t>
            </a:r>
            <a:endParaRPr sz="900" i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chemeClr val="lt1"/>
                </a:solidFill>
              </a:rPr>
              <a:t>Standard 8.2A Present a persuasive solution to the problem of alcohol, tobacco, and other drug use among youth</a:t>
            </a:r>
            <a:endParaRPr sz="900" i="1">
              <a:solidFill>
                <a:schemeClr val="lt1"/>
              </a:solidFill>
            </a:endParaRPr>
          </a:p>
        </p:txBody>
      </p:sp>
      <p:pic>
        <p:nvPicPr>
          <p:cNvPr id="193" name="Google Shape;1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750" y="2131625"/>
            <a:ext cx="1685550" cy="2116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5972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Role of School Support Staff: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b="1"/>
              <a:t>School Counselors, School Psychologists, and School Social Workers</a:t>
            </a:r>
            <a:endParaRPr b="1"/>
          </a:p>
        </p:txBody>
      </p:sp>
      <p:sp>
        <p:nvSpPr>
          <p:cNvPr id="199" name="Google Shape;199;p19"/>
          <p:cNvSpPr txBox="1">
            <a:spLocks noGrp="1"/>
          </p:cNvSpPr>
          <p:nvPr>
            <p:ph type="body" idx="1"/>
          </p:nvPr>
        </p:nvSpPr>
        <p:spPr>
          <a:xfrm>
            <a:off x="748225" y="1307850"/>
            <a:ext cx="8315100" cy="3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marR="0" lvl="0" indent="-3171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800" b="1" u="sng"/>
              <a:t>Tier 1</a:t>
            </a:r>
            <a:r>
              <a:rPr lang="en" sz="1800"/>
              <a:t>:</a:t>
            </a:r>
            <a:endParaRPr sz="1800"/>
          </a:p>
          <a:p>
            <a:pPr marL="914400" lvl="1" indent="-31718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Presentations to students and staff,  and collaboration with County Offices and PTA for presentations to students and families</a:t>
            </a:r>
            <a:endParaRPr sz="1800"/>
          </a:p>
          <a:p>
            <a:pPr marL="457200" lvl="0" indent="-31718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1800" b="1" u="sng"/>
              <a:t>Tier 2</a:t>
            </a:r>
            <a:r>
              <a:rPr lang="en" sz="1800"/>
              <a:t>: </a:t>
            </a:r>
            <a:endParaRPr sz="1800"/>
          </a:p>
          <a:p>
            <a:pPr marL="914400" lvl="1" indent="-31718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Brief Intervention for Substance Use - district staff trained through Tobacco Use and Prevention Education (TUPE) Program of the County Office of Education</a:t>
            </a:r>
            <a:endParaRPr sz="1800"/>
          </a:p>
          <a:p>
            <a:pPr marL="914400" lvl="1" indent="-31718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Collaboration with school site teams and outside providers to support students’ needs at school with a coordinated plan and refer families to resources in the community if needed</a:t>
            </a:r>
            <a:endParaRPr sz="1800"/>
          </a:p>
          <a:p>
            <a:pPr marL="457200" lvl="0" indent="-31718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1800" b="1" u="sng"/>
              <a:t>Tier 3</a:t>
            </a:r>
            <a:r>
              <a:rPr lang="en" sz="1800"/>
              <a:t>: </a:t>
            </a:r>
            <a:endParaRPr sz="1800"/>
          </a:p>
          <a:p>
            <a:pPr marL="914400" lvl="1" indent="-317182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○"/>
            </a:pPr>
            <a:r>
              <a:rPr lang="en" sz="1800"/>
              <a:t>Collaboration with outside providers, families, and school site teams to support needs of students returning to school from hospital or inpatient treatment programs through a coordinated plan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On-screen Show (16:9)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Montserrat</vt:lpstr>
      <vt:lpstr>Lato</vt:lpstr>
      <vt:lpstr>Focus</vt:lpstr>
      <vt:lpstr>California Prescription Drug Abuse Awareness Month</vt:lpstr>
      <vt:lpstr>Statistics </vt:lpstr>
      <vt:lpstr>County Data - Emergency Overdose Visits 2020 </vt:lpstr>
      <vt:lpstr>SRVUSD Healthy Kids Survey Data Trends</vt:lpstr>
      <vt:lpstr>Health Education- Prevention </vt:lpstr>
      <vt:lpstr>Health Education- Prevention </vt:lpstr>
      <vt:lpstr>Role of School Support Staff: School Counselors, School Psychologists, and School Social Workers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Prescription Drug Abuse Awareness Month</dc:title>
  <dc:creator>Fischer, Cindy [EC]</dc:creator>
  <cp:lastModifiedBy>Fischer, Cindy [EC]</cp:lastModifiedBy>
  <cp:revision>2</cp:revision>
  <dcterms:modified xsi:type="dcterms:W3CDTF">2022-02-18T21:01:31Z</dcterms:modified>
</cp:coreProperties>
</file>