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handoutMasterIdLst>
    <p:handoutMasterId r:id="rId10"/>
  </p:handoutMasterIdLst>
  <p:sldIdLst>
    <p:sldId id="282" r:id="rId2"/>
    <p:sldId id="263" r:id="rId3"/>
    <p:sldId id="307" r:id="rId4"/>
    <p:sldId id="311" r:id="rId5"/>
    <p:sldId id="310" r:id="rId6"/>
    <p:sldId id="312" r:id="rId7"/>
    <p:sldId id="296" r:id="rId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3F3F"/>
    <a:srgbClr val="005DA2"/>
    <a:srgbClr val="FFFFFF"/>
    <a:srgbClr val="000000"/>
    <a:srgbClr val="FFFF99"/>
    <a:srgbClr val="D92121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96" autoAdjust="0"/>
    <p:restoredTop sz="96357" autoAdjust="0"/>
  </p:normalViewPr>
  <p:slideViewPr>
    <p:cSldViewPr>
      <p:cViewPr varScale="1">
        <p:scale>
          <a:sx n="73" d="100"/>
          <a:sy n="73" d="100"/>
        </p:scale>
        <p:origin x="97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1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380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4F0938CC-CE79-4435-A706-83705538FAFE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D669F728-D530-4620-B9D3-C4599D173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986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13" y="5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/>
          <a:lstStyle>
            <a:lvl1pPr algn="r">
              <a:defRPr sz="1200"/>
            </a:lvl1pPr>
          </a:lstStyle>
          <a:p>
            <a:fld id="{D67B964A-190D-4150-B132-A0F976DCD8AC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39" tIns="47020" rIns="94039" bIns="470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1307"/>
            <a:ext cx="5851504" cy="4320377"/>
          </a:xfrm>
          <a:prstGeom prst="rect">
            <a:avLst/>
          </a:prstGeom>
        </p:spPr>
        <p:txBody>
          <a:bodyPr vert="horz" lIns="94039" tIns="47020" rIns="94039" bIns="470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13" y="9119354"/>
            <a:ext cx="3170248" cy="480223"/>
          </a:xfrm>
          <a:prstGeom prst="rect">
            <a:avLst/>
          </a:prstGeom>
        </p:spPr>
        <p:txBody>
          <a:bodyPr vert="horz" lIns="94039" tIns="47020" rIns="94039" bIns="47020" rtlCol="0" anchor="b"/>
          <a:lstStyle>
            <a:lvl1pPr algn="r">
              <a:defRPr sz="1200"/>
            </a:lvl1pPr>
          </a:lstStyle>
          <a:p>
            <a:fld id="{25FD98E6-C4B7-402B-9B62-381BA5333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7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FD98E6-C4B7-402B-9B62-381BA5333BE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9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-2875" y="3962400"/>
            <a:ext cx="9133935" cy="1828800"/>
          </a:xfrm>
        </p:spPr>
        <p:txBody>
          <a:bodyPr anchor="b"/>
          <a:lstStyle>
            <a:lvl1pPr>
              <a:defRPr cap="none" baseline="0">
                <a:solidFill>
                  <a:srgbClr val="002060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-1905000" y="1524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A8D14-E5DC-4009-8ABE-E113074D3533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0D75C59B-2226-4C9A-BA5C-475C2A35C4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3CDF360-C7B3-49D5-81D7-6D9D54264E47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13">
            <a:extLst>
              <a:ext uri="{FF2B5EF4-FFF2-40B4-BE49-F238E27FC236}">
                <a16:creationId xmlns:a16="http://schemas.microsoft.com/office/drawing/2014/main" id="{5100D408-FEE6-4D0C-97D1-6F8D26E8F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January 18, 2022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>
            <a:lvl1pPr>
              <a:defRPr sz="4400">
                <a:latin typeface="Garamond" pitchFamily="18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</p:spPr>
        <p:txBody>
          <a:bodyPr>
            <a:normAutofit/>
          </a:bodyPr>
          <a:lstStyle>
            <a:lvl1pPr>
              <a:defRPr sz="2800">
                <a:latin typeface="Garamond" pitchFamily="18" charset="0"/>
              </a:defRPr>
            </a:lvl1pPr>
            <a:lvl2pPr>
              <a:defRPr sz="2400">
                <a:latin typeface="Garamond" pitchFamily="18" charset="0"/>
              </a:defRPr>
            </a:lvl2pPr>
            <a:lvl3pPr>
              <a:defRPr sz="2000">
                <a:latin typeface="Garamond" pitchFamily="18" charset="0"/>
              </a:defRPr>
            </a:lvl3pPr>
            <a:lvl4pPr>
              <a:defRPr sz="1800">
                <a:latin typeface="Garamond" pitchFamily="18" charset="0"/>
              </a:defRPr>
            </a:lvl4pPr>
            <a:lvl5pPr>
              <a:defRPr sz="1800">
                <a:latin typeface="Garamond" pitchFamily="18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6A7084F-6AD7-4076-B4CC-B00A454B6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January 18, 2022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0443" y="2718275"/>
            <a:ext cx="7123113" cy="1673225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0065" y="1600200"/>
            <a:ext cx="9133935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000" b="1" dirty="0">
              <a:latin typeface="Garamond" panose="020204040303010108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0200"/>
            <a:ext cx="8991600" cy="990600"/>
          </a:xfrm>
        </p:spPr>
        <p:txBody>
          <a:bodyPr/>
          <a:lstStyle>
            <a:lvl1pPr algn="ctr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30E0A3-BC75-4EC2-B96D-C99E4CC6620B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A6D8E689-AD31-4B85-84FE-1080505B55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806211B-1D5E-4146-BED0-7EC3D4207D5E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13">
            <a:extLst>
              <a:ext uri="{FF2B5EF4-FFF2-40B4-BE49-F238E27FC236}">
                <a16:creationId xmlns:a16="http://schemas.microsoft.com/office/drawing/2014/main" id="{BC369CEB-5E6E-43F0-BB06-53E1EF6D24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January 18, 2022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36699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0" y="914400"/>
            <a:ext cx="3886200" cy="5105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8D65A42A-0F59-435F-943F-67BCE408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January 18,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23336" y="1591692"/>
            <a:ext cx="3886200" cy="4504307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4336" y="1591693"/>
            <a:ext cx="3886200" cy="4504306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523336" y="905893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4336" y="905893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13">
            <a:extLst>
              <a:ext uri="{FF2B5EF4-FFF2-40B4-BE49-F238E27FC236}">
                <a16:creationId xmlns:a16="http://schemas.microsoft.com/office/drawing/2014/main" id="{2BAE8253-E72E-4748-9D93-6C5BA4F3D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January 18, 2022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AE238F34-AF06-4879-ACCC-0BC29C70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January 18, 2022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DC4317-A5EC-4823-9EF6-2ABB221BE4BE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F0619B8-E720-4417-AEBA-2EA268598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3FFE94-DDE5-407D-A4F2-9F4CA7F4AE2B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8F7DA11-3DC7-4EE0-BCFB-1DF5850A8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January 18, 2022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 anchor="ctr"/>
          <a:lstStyle>
            <a:lvl1pPr algn="ctr">
              <a:buNone/>
              <a:defRPr sz="44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08136558-4596-4668-A774-4DC5A424DF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January 18, 2022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1_Title Slid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January 18, 2022</a:t>
            </a:r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09391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w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919954"/>
            <a:ext cx="8153400" cy="520652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933536" y="6411594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Garamond" pitchFamily="18" charset="0"/>
              </a:defRPr>
            </a:lvl1pPr>
          </a:lstStyle>
          <a:p>
            <a:r>
              <a:rPr lang="en-US" dirty="0"/>
              <a:t>January 18, 2022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D30FDD-1477-4E01-B6CC-012187FA9F22}"/>
              </a:ext>
            </a:extLst>
          </p:cNvPr>
          <p:cNvCxnSpPr>
            <a:cxnSpLocks/>
          </p:cNvCxnSpPr>
          <p:nvPr userDrawn="1"/>
        </p:nvCxnSpPr>
        <p:spPr>
          <a:xfrm>
            <a:off x="1295400" y="6360318"/>
            <a:ext cx="7838536" cy="0"/>
          </a:xfrm>
          <a:prstGeom prst="line">
            <a:avLst/>
          </a:prstGeom>
          <a:ln w="15875">
            <a:solidFill>
              <a:srgbClr val="C80000">
                <a:alpha val="54902"/>
              </a:srgb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1F6EC95-197A-48FC-B506-A733992C0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C5DD6E7-E616-4FAE-BC85-67AA461887B4}"/>
              </a:ext>
            </a:extLst>
          </p:cNvPr>
          <p:cNvSpPr txBox="1">
            <a:spLocks/>
          </p:cNvSpPr>
          <p:nvPr userDrawn="1"/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</p:spPr>
        <p:txBody>
          <a:bodyPr vert="horz" anchor="ctr" anchorCtr="0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0AB23B-9BF0-489E-A8C2-70A7597953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</p:sldLayoutIdLst>
  <p:hf sldNum="0" hdr="0" ftr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rgbClr val="002060"/>
          </a:solidFill>
          <a:latin typeface="Garamond" pitchFamily="18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92595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San Ramon Unified</a:t>
            </a:r>
            <a:br>
              <a:rPr lang="en-US" sz="3600" b="1" dirty="0"/>
            </a:br>
            <a:r>
              <a:rPr lang="en-US" sz="3600" b="1" dirty="0"/>
              <a:t>2022 Redistricting</a:t>
            </a:r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EB Garamond"/>
                <a:ea typeface="EB Garamond"/>
                <a:cs typeface="EB Garamond"/>
                <a:sym typeface="EB Garamond"/>
              </a:rPr>
              <a:t>January 18, 2022</a:t>
            </a: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dirty="0"/>
              <a:t> </a:t>
            </a:r>
            <a:r>
              <a:rPr lang="en-US" sz="3600" dirty="0"/>
              <a:t>Douglas Johnson, President</a:t>
            </a:r>
            <a:endParaRPr lang="en-US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dirty="0"/>
              <a:t>National Demographics Corporation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C69CEE-B40E-4C45-990A-58590A4E186E}"/>
              </a:ext>
            </a:extLst>
          </p:cNvPr>
          <p:cNvGrpSpPr/>
          <p:nvPr/>
        </p:nvGrpSpPr>
        <p:grpSpPr>
          <a:xfrm>
            <a:off x="3886200" y="76200"/>
            <a:ext cx="5177246" cy="4343400"/>
            <a:chOff x="2971800" y="914402"/>
            <a:chExt cx="6019800" cy="5401536"/>
          </a:xfrm>
        </p:grpSpPr>
        <p:pic>
          <p:nvPicPr>
            <p:cNvPr id="8" name="Picture 7" descr="Map&#10;&#10;Description automatically generated">
              <a:extLst>
                <a:ext uri="{FF2B5EF4-FFF2-40B4-BE49-F238E27FC236}">
                  <a16:creationId xmlns:a16="http://schemas.microsoft.com/office/drawing/2014/main" id="{1338DE02-532E-4724-893C-DC08F4509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906" y="914402"/>
              <a:ext cx="5952694" cy="540153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74AEAA3-3297-4E2C-BD2E-377A423C3FB6}"/>
                </a:ext>
              </a:extLst>
            </p:cNvPr>
            <p:cNvSpPr/>
            <p:nvPr/>
          </p:nvSpPr>
          <p:spPr>
            <a:xfrm>
              <a:off x="2971800" y="4648200"/>
              <a:ext cx="13716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ysClr val="windowText" lastClr="000000"/>
                  </a:solidFill>
                </a:ln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6"/>
    </mc:Choice>
    <mc:Fallback xmlns="">
      <p:transition spd="slow" advTm="122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7B7377-F8B1-4D6E-BB90-840DF4A514A8}"/>
              </a:ext>
            </a:extLst>
          </p:cNvPr>
          <p:cNvSpPr txBox="1">
            <a:spLocks/>
          </p:cNvSpPr>
          <p:nvPr/>
        </p:nvSpPr>
        <p:spPr>
          <a:xfrm>
            <a:off x="515402" y="2009618"/>
            <a:ext cx="3827998" cy="1952782"/>
          </a:xfrm>
          <a:prstGeom prst="rect">
            <a:avLst/>
          </a:prstGeom>
          <a:ln>
            <a:solidFill>
              <a:srgbClr val="C13F3F"/>
            </a:solidFill>
            <a:miter lim="800000"/>
            <a:headEnd/>
            <a:tailEnd/>
          </a:ln>
        </p:spPr>
        <p:txBody>
          <a:bodyPr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Equal Population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Federal Voting Rights Act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002060"/>
                </a:solidFill>
              </a:rPr>
              <a:t>No Racial Gerrymandering</a:t>
            </a:r>
          </a:p>
          <a:p>
            <a:pPr lvl="1"/>
            <a:endParaRPr lang="en-US" alt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494ADB-EA71-449E-A793-BED7AAE0B07C}"/>
              </a:ext>
            </a:extLst>
          </p:cNvPr>
          <p:cNvSpPr txBox="1">
            <a:spLocks/>
          </p:cNvSpPr>
          <p:nvPr/>
        </p:nvSpPr>
        <p:spPr bwMode="auto">
          <a:xfrm>
            <a:off x="515401" y="1369855"/>
            <a:ext cx="3827998" cy="639763"/>
          </a:xfrm>
          <a:prstGeom prst="rect">
            <a:avLst/>
          </a:prstGeom>
          <a:solidFill>
            <a:srgbClr val="C13F3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639763" indent="-2730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indent="-228600">
              <a:spcBef>
                <a:spcPts val="400"/>
              </a:spcBef>
              <a:buClr>
                <a:srgbClr val="A5AB81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indent="-228600">
              <a:spcBef>
                <a:spcPts val="400"/>
              </a:spcBef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000" b="1" dirty="0">
                <a:solidFill>
                  <a:schemeClr val="bg1"/>
                </a:solidFill>
              </a:rPr>
              <a:t>Federal Laws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1F2FA3E-8D3C-4423-99F3-AE4CCCCF6C6C}"/>
              </a:ext>
            </a:extLst>
          </p:cNvPr>
          <p:cNvSpPr txBox="1">
            <a:spLocks/>
          </p:cNvSpPr>
          <p:nvPr/>
        </p:nvSpPr>
        <p:spPr>
          <a:xfrm>
            <a:off x="4630202" y="1369855"/>
            <a:ext cx="3827998" cy="639763"/>
          </a:xfrm>
          <a:prstGeom prst="rect">
            <a:avLst/>
          </a:prstGeom>
          <a:solidFill>
            <a:srgbClr val="002060"/>
          </a:solidFill>
        </p:spPr>
        <p:txBody>
          <a:bodyPr anchor="ctr"/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Traditional Redistricting Principles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9DED1-0934-431E-9751-A48E23298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01" y="4054979"/>
            <a:ext cx="3078260" cy="204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B1E0707-91F5-488F-A9C5-455B1B72A6A0}"/>
              </a:ext>
            </a:extLst>
          </p:cNvPr>
          <p:cNvSpPr txBox="1">
            <a:spLocks/>
          </p:cNvSpPr>
          <p:nvPr/>
        </p:nvSpPr>
        <p:spPr>
          <a:xfrm>
            <a:off x="4630201" y="2009617"/>
            <a:ext cx="3827998" cy="4016348"/>
          </a:xfrm>
          <a:prstGeom prst="rect">
            <a:avLst/>
          </a:prstGeom>
          <a:ln>
            <a:solidFill>
              <a:srgbClr val="002060"/>
            </a:solidFill>
            <a:miter lim="800000"/>
            <a:headEnd/>
            <a:tailEnd/>
          </a:ln>
        </p:spPr>
        <p:txBody>
          <a:bodyPr vert="horz">
            <a:normAutofit fontScale="925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18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Communities of interest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Compact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Contiguous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Visible (Natural &amp; man-made) boundaries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Respect voters’ choices / continuity in office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Planned future growth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Minimize voters shifted to different election years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2060"/>
                </a:solidFill>
              </a:rPr>
              <a:t>Preserving the core of existing election areas</a:t>
            </a:r>
          </a:p>
          <a:p>
            <a:pPr lvl="1"/>
            <a:endParaRPr lang="en-US" alt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8F897C7-FAF3-4CF0-BADA-3D86E18A2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177" y="0"/>
            <a:ext cx="9144000" cy="914400"/>
          </a:xfrm>
        </p:spPr>
        <p:txBody>
          <a:bodyPr>
            <a:normAutofit/>
          </a:bodyPr>
          <a:lstStyle/>
          <a:p>
            <a:r>
              <a:rPr lang="en-US" altLang="en-US" dirty="0"/>
              <a:t>Redistricting Rules and Goals</a:t>
            </a:r>
            <a:endParaRPr lang="en-US" dirty="0"/>
          </a:p>
        </p:txBody>
      </p:sp>
      <p:cxnSp>
        <p:nvCxnSpPr>
          <p:cNvPr id="13" name="Google Shape;131;p2">
            <a:extLst>
              <a:ext uri="{FF2B5EF4-FFF2-40B4-BE49-F238E27FC236}">
                <a16:creationId xmlns:a16="http://schemas.microsoft.com/office/drawing/2014/main" id="{9F8E72F5-82BF-48FF-9A56-566F0A5D9D7D}"/>
              </a:ext>
            </a:extLst>
          </p:cNvPr>
          <p:cNvCxnSpPr>
            <a:cxnSpLocks/>
          </p:cNvCxnSpPr>
          <p:nvPr/>
        </p:nvCxnSpPr>
        <p:spPr>
          <a:xfrm>
            <a:off x="3052500" y="873034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39E9F5B-64F5-4145-B30F-87FA8FE249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January 18, 2022</a:t>
            </a:r>
          </a:p>
        </p:txBody>
      </p:sp>
    </p:spTree>
    <p:extLst>
      <p:ext uri="{BB962C8B-B14F-4D97-AF65-F5344CB8AC3E}">
        <p14:creationId xmlns:p14="http://schemas.microsoft.com/office/powerpoint/2010/main" val="3063945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</p:spPr>
        <p:txBody>
          <a:bodyPr>
            <a:normAutofit/>
          </a:bodyPr>
          <a:lstStyle/>
          <a:p>
            <a:r>
              <a:rPr lang="en-US" dirty="0"/>
              <a:t>Existing Trustee Areas</a:t>
            </a:r>
          </a:p>
        </p:txBody>
      </p:sp>
      <p:cxnSp>
        <p:nvCxnSpPr>
          <p:cNvPr id="9" name="Google Shape;131;p2">
            <a:extLst>
              <a:ext uri="{FF2B5EF4-FFF2-40B4-BE49-F238E27FC236}">
                <a16:creationId xmlns:a16="http://schemas.microsoft.com/office/drawing/2014/main" id="{B6563BF0-DB5F-4AF1-A95B-E8C3211CC397}"/>
              </a:ext>
            </a:extLst>
          </p:cNvPr>
          <p:cNvCxnSpPr>
            <a:cxnSpLocks/>
          </p:cNvCxnSpPr>
          <p:nvPr/>
        </p:nvCxnSpPr>
        <p:spPr>
          <a:xfrm>
            <a:off x="3052500" y="873034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8689-6AC2-45D4-842E-1E251E9BA8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January 18,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A2AF75-5369-4016-87D4-36A5D7143F34}"/>
              </a:ext>
            </a:extLst>
          </p:cNvPr>
          <p:cNvSpPr txBox="1"/>
          <p:nvPr/>
        </p:nvSpPr>
        <p:spPr>
          <a:xfrm>
            <a:off x="152400" y="1447800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Garamond" panose="02020404030301010803" pitchFamily="18" charset="0"/>
              </a:rPr>
              <a:t>The difference between the smallest and largest must be less than 10%.</a:t>
            </a:r>
          </a:p>
          <a:p>
            <a:pPr algn="ctr"/>
            <a:endParaRPr lang="en-US" b="1" dirty="0">
              <a:latin typeface="Garamond" panose="02020404030301010803" pitchFamily="18" charset="0"/>
            </a:endParaRPr>
          </a:p>
          <a:p>
            <a:pPr algn="ctr"/>
            <a:r>
              <a:rPr lang="en-US" b="1" dirty="0">
                <a:latin typeface="Garamond" panose="02020404030301010803" pitchFamily="18" charset="0"/>
              </a:rPr>
              <a:t>To balance, at a minimum Area 3 needs to give up population, while Area 2 needs to gain population.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F7AE2C0-9794-4767-922A-C57DD00FCE8F}"/>
              </a:ext>
            </a:extLst>
          </p:cNvPr>
          <p:cNvGrpSpPr/>
          <p:nvPr/>
        </p:nvGrpSpPr>
        <p:grpSpPr>
          <a:xfrm>
            <a:off x="3038906" y="914402"/>
            <a:ext cx="5952694" cy="5401536"/>
            <a:chOff x="3038906" y="914402"/>
            <a:chExt cx="5952694" cy="540153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Map&#10;&#10;Description automatically generated">
              <a:extLst>
                <a:ext uri="{FF2B5EF4-FFF2-40B4-BE49-F238E27FC236}">
                  <a16:creationId xmlns:a16="http://schemas.microsoft.com/office/drawing/2014/main" id="{FB308CCD-2D14-4302-B91A-48CE61A002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8906" y="914402"/>
              <a:ext cx="5952694" cy="540153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957D6D0-51E7-4524-B015-DF6BE227960B}"/>
                </a:ext>
              </a:extLst>
            </p:cNvPr>
            <p:cNvSpPr/>
            <p:nvPr/>
          </p:nvSpPr>
          <p:spPr>
            <a:xfrm>
              <a:off x="3052500" y="4648200"/>
              <a:ext cx="1290900" cy="45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859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F0AF-0FD2-4FAF-8AF8-850878296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33935" cy="871299"/>
          </a:xfrm>
        </p:spPr>
        <p:txBody>
          <a:bodyPr/>
          <a:lstStyle/>
          <a:p>
            <a:r>
              <a:rPr lang="en-US" dirty="0"/>
              <a:t>Current Trustee Area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A59053-29EB-46DD-80AE-0953F81869F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January 18, 2022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A5D96CB-EBBB-42C5-ADDD-76A5463534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698347"/>
              </p:ext>
            </p:extLst>
          </p:nvPr>
        </p:nvGraphicFramePr>
        <p:xfrm>
          <a:off x="152400" y="868680"/>
          <a:ext cx="4114800" cy="492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Worksheet" r:id="rId3" imgW="4610277" imgH="5515211" progId="Excel.Sheet.12">
                  <p:embed/>
                </p:oleObj>
              </mc:Choice>
              <mc:Fallback>
                <p:oleObj name="Worksheet" r:id="rId3" imgW="4610277" imgH="55152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" y="868680"/>
                        <a:ext cx="4114800" cy="492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E2CBF20-AC9F-405C-AACB-056ABC8FB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82404"/>
              </p:ext>
            </p:extLst>
          </p:nvPr>
        </p:nvGraphicFramePr>
        <p:xfrm>
          <a:off x="4381500" y="868680"/>
          <a:ext cx="461010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Worksheet" r:id="rId5" imgW="4610277" imgH="4705507" progId="Excel.Sheet.12">
                  <p:embed/>
                </p:oleObj>
              </mc:Choice>
              <mc:Fallback>
                <p:oleObj name="Worksheet" r:id="rId5" imgW="4610277" imgH="470550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81500" y="868680"/>
                        <a:ext cx="4610100" cy="4705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396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3AF6-7960-43B9-BBDC-FA2FA10A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4" y="-2619"/>
            <a:ext cx="9123871" cy="871299"/>
          </a:xfrm>
        </p:spPr>
        <p:txBody>
          <a:bodyPr>
            <a:normAutofit/>
          </a:bodyPr>
          <a:lstStyle/>
          <a:p>
            <a:r>
              <a:rPr lang="en-US" dirty="0"/>
              <a:t>Minimal Change Option</a:t>
            </a:r>
          </a:p>
        </p:txBody>
      </p:sp>
      <p:cxnSp>
        <p:nvCxnSpPr>
          <p:cNvPr id="9" name="Google Shape;131;p2">
            <a:extLst>
              <a:ext uri="{FF2B5EF4-FFF2-40B4-BE49-F238E27FC236}">
                <a16:creationId xmlns:a16="http://schemas.microsoft.com/office/drawing/2014/main" id="{B6563BF0-DB5F-4AF1-A95B-E8C3211CC397}"/>
              </a:ext>
            </a:extLst>
          </p:cNvPr>
          <p:cNvCxnSpPr>
            <a:cxnSpLocks/>
          </p:cNvCxnSpPr>
          <p:nvPr/>
        </p:nvCxnSpPr>
        <p:spPr>
          <a:xfrm>
            <a:off x="3052500" y="873034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E8689-6AC2-45D4-842E-1E251E9BA8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January 18, 2022</a:t>
            </a:r>
          </a:p>
        </p:txBody>
      </p:sp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15500802-3812-44EB-A3F0-BDE825DF79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3"/>
            <a:ext cx="7740546" cy="52122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225012F-2941-461E-ADA0-6211473FBC9E}"/>
              </a:ext>
            </a:extLst>
          </p:cNvPr>
          <p:cNvSpPr txBox="1"/>
          <p:nvPr/>
        </p:nvSpPr>
        <p:spPr>
          <a:xfrm>
            <a:off x="76200" y="1066800"/>
            <a:ext cx="2209800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Garamond" panose="02020404030301010803" pitchFamily="18" charset="0"/>
              </a:rPr>
              <a:t>The minimal changes necessary would leave Areas 1, 4 and 5 the same as currently configured, and would make the map significantly more compact.</a:t>
            </a:r>
          </a:p>
          <a:p>
            <a:pPr algn="ctr"/>
            <a:endParaRPr lang="en-US" sz="1400" b="1" dirty="0">
              <a:latin typeface="Garamond" panose="02020404030301010803" pitchFamily="18" charset="0"/>
            </a:endParaRPr>
          </a:p>
          <a:p>
            <a:pPr algn="ctr"/>
            <a:r>
              <a:rPr lang="en-US" sz="1400" b="1" dirty="0">
                <a:latin typeface="Garamond" panose="02020404030301010803" pitchFamily="18" charset="0"/>
              </a:rPr>
              <a:t>The colors shown in this map would be the adjusted Trustee Areas.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0A7C5E-D6FB-4C6C-A759-3EBEFD6C2CD8}"/>
              </a:ext>
            </a:extLst>
          </p:cNvPr>
          <p:cNvSpPr txBox="1"/>
          <p:nvPr/>
        </p:nvSpPr>
        <p:spPr>
          <a:xfrm>
            <a:off x="0" y="4724400"/>
            <a:ext cx="220980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i="0" dirty="0">
                <a:solidFill>
                  <a:srgbClr val="202124"/>
                </a:solidFill>
                <a:effectLst/>
                <a:latin typeface="Garamond" panose="02020404030301010803" pitchFamily="18" charset="0"/>
              </a:rPr>
              <a:t>Dougherty Valley now has enough population to be its own trustee area.</a:t>
            </a:r>
            <a:endParaRPr lang="en-US" sz="1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1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FC236-ED8F-4228-8483-276778224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Min. Changes Map Demographics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25CEF-3F3B-4638-954A-E2AF462F05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January 18, 2022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C7CD49D-B19A-485D-BF6D-FB3AEC722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139663"/>
              </p:ext>
            </p:extLst>
          </p:nvPr>
        </p:nvGraphicFramePr>
        <p:xfrm>
          <a:off x="304800" y="990600"/>
          <a:ext cx="4398173" cy="470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3" imgW="6372092" imgH="6810630" progId="Excel.Sheet.12">
                  <p:embed/>
                </p:oleObj>
              </mc:Choice>
              <mc:Fallback>
                <p:oleObj name="Worksheet" r:id="rId3" imgW="6372092" imgH="68106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990600"/>
                        <a:ext cx="4398173" cy="470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E37498B-0A27-4712-9008-139E0167E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814669"/>
              </p:ext>
            </p:extLst>
          </p:nvPr>
        </p:nvGraphicFramePr>
        <p:xfrm>
          <a:off x="4724400" y="990600"/>
          <a:ext cx="4370507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Worksheet" r:id="rId5" imgW="5648547" imgH="5810034" progId="Excel.Sheet.12">
                  <p:embed/>
                </p:oleObj>
              </mc:Choice>
              <mc:Fallback>
                <p:oleObj name="Worksheet" r:id="rId5" imgW="5648547" imgH="581003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24400" y="990600"/>
                        <a:ext cx="4370507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87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dirty="0"/>
              <a:t>Public Input &amp; Discussion</a:t>
            </a:r>
          </a:p>
        </p:txBody>
      </p:sp>
      <p:sp>
        <p:nvSpPr>
          <p:cNvPr id="258" name="Google Shape;258;p14"/>
          <p:cNvSpPr txBox="1">
            <a:spLocks noGrp="1"/>
          </p:cNvSpPr>
          <p:nvPr>
            <p:ph sz="quarter" idx="1"/>
          </p:nvPr>
        </p:nvSpPr>
        <p:spPr>
          <a:xfrm>
            <a:off x="612648" y="990600"/>
            <a:ext cx="8153400" cy="5105400"/>
          </a:xfr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en-US" dirty="0"/>
              <a:t>Questions?</a:t>
            </a:r>
          </a:p>
          <a:p>
            <a:pPr lvl="0"/>
            <a:r>
              <a:rPr lang="en-US" dirty="0"/>
              <a:t>Public Input</a:t>
            </a:r>
          </a:p>
          <a:p>
            <a:pPr lvl="0"/>
            <a:r>
              <a:rPr lang="en-US" dirty="0"/>
              <a:t>Direction on Process and Mapping</a:t>
            </a:r>
          </a:p>
        </p:txBody>
      </p:sp>
      <p:cxnSp>
        <p:nvCxnSpPr>
          <p:cNvPr id="12" name="Google Shape;131;p2">
            <a:extLst>
              <a:ext uri="{FF2B5EF4-FFF2-40B4-BE49-F238E27FC236}">
                <a16:creationId xmlns:a16="http://schemas.microsoft.com/office/drawing/2014/main" id="{10A13150-DBD1-4C6C-AE83-86B5C77DB602}"/>
              </a:ext>
            </a:extLst>
          </p:cNvPr>
          <p:cNvCxnSpPr>
            <a:cxnSpLocks/>
          </p:cNvCxnSpPr>
          <p:nvPr/>
        </p:nvCxnSpPr>
        <p:spPr>
          <a:xfrm>
            <a:off x="3052500" y="873034"/>
            <a:ext cx="3039000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2D41-1C7E-461D-9B93-F421C996CFD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January 18, 2022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BF0000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5933</TotalTime>
  <Words>212</Words>
  <Application>Microsoft Office PowerPoint</Application>
  <PresentationFormat>On-screen Show (4:3)</PresentationFormat>
  <Paragraphs>41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EB Garamond</vt:lpstr>
      <vt:lpstr>Garamond</vt:lpstr>
      <vt:lpstr>Tw Cen MT</vt:lpstr>
      <vt:lpstr>Twentieth Century</vt:lpstr>
      <vt:lpstr>Wingdings</vt:lpstr>
      <vt:lpstr>Wingdings 2</vt:lpstr>
      <vt:lpstr>Median</vt:lpstr>
      <vt:lpstr>Worksheet</vt:lpstr>
      <vt:lpstr>San Ramon Unified 2022 Redistricting</vt:lpstr>
      <vt:lpstr>Redistricting Rules and Goals</vt:lpstr>
      <vt:lpstr>Existing Trustee Areas</vt:lpstr>
      <vt:lpstr>Current Trustee Area Demographics</vt:lpstr>
      <vt:lpstr>Minimal Change Option</vt:lpstr>
      <vt:lpstr>Min. Changes Map Demographics</vt:lpstr>
      <vt:lpstr>Public Input &amp; Discussion</vt:lpstr>
    </vt:vector>
  </TitlesOfParts>
  <Company>Claremont McKenna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NDC Presentation</dc:title>
  <dc:creator>Douglas Johnson</dc:creator>
  <cp:lastModifiedBy>Fischer, Cindy [EC]</cp:lastModifiedBy>
  <cp:revision>453</cp:revision>
  <cp:lastPrinted>2017-05-23T05:26:42Z</cp:lastPrinted>
  <dcterms:created xsi:type="dcterms:W3CDTF">2011-05-19T00:29:13Z</dcterms:created>
  <dcterms:modified xsi:type="dcterms:W3CDTF">2022-01-18T16:55:51Z</dcterms:modified>
</cp:coreProperties>
</file>