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7" r:id="rId12"/>
    <p:sldId id="266" r:id="rId13"/>
    <p:sldId id="271" r:id="rId14"/>
    <p:sldId id="287" r:id="rId15"/>
    <p:sldId id="270" r:id="rId16"/>
    <p:sldId id="274" r:id="rId17"/>
    <p:sldId id="277" r:id="rId18"/>
    <p:sldId id="280" r:id="rId19"/>
    <p:sldId id="288" r:id="rId20"/>
    <p:sldId id="289" r:id="rId21"/>
    <p:sldId id="281" r:id="rId22"/>
    <p:sldId id="282" r:id="rId23"/>
  </p:sldIdLst>
  <p:sldSz cx="9144000" cy="5143500" type="screen16x9"/>
  <p:notesSz cx="7010400" cy="9296400"/>
  <p:embeddedFontLs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Forum" panose="020B0604020202020204" charset="0"/>
      <p:regular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Nunito" panose="020B0604020202020204" charset="0"/>
      <p:regular r:id="rId34"/>
      <p:bold r:id="rId35"/>
      <p:italic r:id="rId36"/>
      <p:boldItalic r:id="rId37"/>
    </p:embeddedFont>
    <p:embeddedFont>
      <p:font typeface="Playfair Display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7C5514-8A1E-4E56-BA99-41FC11DB869B}">
  <a:tblStyle styleId="{B47C5514-8A1E-4E56-BA99-41FC11DB86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2723" autoAdjust="0"/>
  </p:normalViewPr>
  <p:slideViewPr>
    <p:cSldViewPr snapToGrid="0">
      <p:cViewPr varScale="1">
        <p:scale>
          <a:sx n="126" d="100"/>
          <a:sy n="126" d="100"/>
        </p:scale>
        <p:origin x="117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Special Education Programs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E-453D-9F47-BBB3BD2DBAA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E-453D-9F47-BBB3BD2DBAA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BE-453D-9F47-BBB3BD2DBAA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BE-453D-9F47-BBB3BD2DBAAB}"/>
              </c:ext>
            </c:extLst>
          </c:dPt>
          <c:dLbls>
            <c:dLbl>
              <c:idx val="1"/>
              <c:layout>
                <c:manualLayout>
                  <c:x val="-0.12303188353201575"/>
                  <c:y val="0.107170574820439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BE-453D-9F47-BBB3BD2DBAAB}"/>
                </c:ext>
              </c:extLst>
            </c:dLbl>
            <c:dLbl>
              <c:idx val="3"/>
              <c:layout>
                <c:manualLayout>
                  <c:x val="1.6183622427631328E-2"/>
                  <c:y val="9.05627188694603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BE-453D-9F47-BBB3BD2DB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50% or more </c:v>
                </c:pt>
                <c:pt idx="1">
                  <c:v>Less than 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2471</c:v>
                </c:pt>
                <c:pt idx="1">
                  <c:v>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BE-453D-9F47-BBB3BD2DBAA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Special Education Programs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C1-45B3-8843-05231F00179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C1-45B3-8843-05231F00179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C1-45B3-8843-05231F00179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C1-45B3-8843-05231F001797}"/>
              </c:ext>
            </c:extLst>
          </c:dPt>
          <c:dLbls>
            <c:dLbl>
              <c:idx val="0"/>
              <c:layout>
                <c:manualLayout>
                  <c:x val="-0.1374686582704612"/>
                  <c:y val="-7.48303897805840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C1-45B3-8843-05231F001797}"/>
                </c:ext>
              </c:extLst>
            </c:dLbl>
            <c:dLbl>
              <c:idx val="1"/>
              <c:layout>
                <c:manualLayout>
                  <c:x val="0.10065160567049676"/>
                  <c:y val="1.85488507462632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58101830655374"/>
                      <c:h val="0.37219995245739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C1-45B3-8843-05231F001797}"/>
                </c:ext>
              </c:extLst>
            </c:dLbl>
            <c:dLbl>
              <c:idx val="2"/>
              <c:layout>
                <c:manualLayout>
                  <c:x val="-0.10167349205114103"/>
                  <c:y val="0.13900041862092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03387235138097"/>
                      <c:h val="0.391131604360170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7C1-45B3-8843-05231F001797}"/>
                </c:ext>
              </c:extLst>
            </c:dLbl>
            <c:dLbl>
              <c:idx val="3"/>
              <c:layout>
                <c:manualLayout>
                  <c:x val="-2.0060674353751047E-3"/>
                  <c:y val="6.7587379429394634E-2"/>
                </c:manualLayout>
              </c:layout>
              <c:tx>
                <c:rich>
                  <a:bodyPr/>
                  <a:lstStyle/>
                  <a:p>
                    <a:fld id="{7928D349-B933-4A67-8A81-FB58D081D608}" type="CATEGORYNAME">
                      <a:rPr lang="en-US" sz="1400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1D7F5F0-A7D1-49C1-AFE3-545277707A1D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4095662974907"/>
                      <c:h val="0.372751359794372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7C1-45B3-8843-05231F0017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Speech Only</c:v>
                </c:pt>
                <c:pt idx="1">
                  <c:v>Resource Specialist</c:v>
                </c:pt>
                <c:pt idx="2">
                  <c:v>Special Day Class</c:v>
                </c:pt>
                <c:pt idx="3">
                  <c:v>Nonpublic School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612</c:v>
                </c:pt>
                <c:pt idx="1">
                  <c:v>1648</c:v>
                </c:pt>
                <c:pt idx="2">
                  <c:v>831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C1-45B3-8843-05231F0017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 Language </a:t>
            </a:r>
            <a:r>
              <a:rPr lang="en-US" dirty="0" smtClean="0"/>
              <a:t>Arts</a:t>
            </a:r>
          </a:p>
          <a:p>
            <a:pPr>
              <a:defRPr/>
            </a:pPr>
            <a:r>
              <a:rPr lang="en-US" dirty="0" smtClean="0"/>
              <a:t>Percent Proficient</a:t>
            </a:r>
          </a:p>
          <a:p>
            <a:pPr>
              <a:defRPr/>
            </a:pPr>
            <a:r>
              <a:rPr lang="en-US" sz="1200" dirty="0" smtClean="0"/>
              <a:t>(2019)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English Language Arts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All Students</c:v>
                </c:pt>
                <c:pt idx="1">
                  <c:v>Students with Disabilities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81.599999999999994</c:v>
                </c:pt>
                <c:pt idx="1">
                  <c:v>49.25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54-41C8-B25B-76634D91E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698719"/>
        <c:axId val="758692479"/>
      </c:barChart>
      <c:catAx>
        <c:axId val="75869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92479"/>
        <c:crosses val="autoZero"/>
        <c:auto val="1"/>
        <c:lblAlgn val="ctr"/>
        <c:lblOffset val="100"/>
        <c:noMultiLvlLbl val="0"/>
      </c:catAx>
      <c:valAx>
        <c:axId val="75869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98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Mathematics</a:t>
            </a:r>
          </a:p>
          <a:p>
            <a:pPr>
              <a:defRPr/>
            </a:pPr>
            <a:r>
              <a:rPr lang="en-US" dirty="0" smtClean="0"/>
              <a:t>Percent Proficient</a:t>
            </a:r>
          </a:p>
          <a:p>
            <a:pPr>
              <a:defRPr/>
            </a:pPr>
            <a:r>
              <a:rPr lang="en-US" sz="1200" dirty="0" smtClean="0"/>
              <a:t>(2019)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Mathematics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All Students</c:v>
                </c:pt>
                <c:pt idx="1">
                  <c:v>Students with Disabilities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77.510000000000005</c:v>
                </c:pt>
                <c:pt idx="1">
                  <c:v>41.66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1-4E1C-97A6-551D852DE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515407"/>
        <c:axId val="748506255"/>
      </c:barChart>
      <c:catAx>
        <c:axId val="74851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506255"/>
        <c:crosses val="autoZero"/>
        <c:auto val="1"/>
        <c:lblAlgn val="ctr"/>
        <c:lblOffset val="100"/>
        <c:noMultiLvlLbl val="0"/>
      </c:catAx>
      <c:valAx>
        <c:axId val="74850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51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Graduation</a:t>
            </a:r>
            <a:r>
              <a:rPr lang="en-US" baseline="0" dirty="0" smtClean="0"/>
              <a:t> Rate</a:t>
            </a:r>
          </a:p>
          <a:p>
            <a:pPr>
              <a:defRPr/>
            </a:pPr>
            <a:r>
              <a:rPr lang="en-US" baseline="0" dirty="0" smtClean="0"/>
              <a:t>(2019)</a:t>
            </a:r>
            <a:endParaRPr lang="en-US" dirty="0" smtClean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All Students</c:v>
                </c:pt>
                <c:pt idx="1">
                  <c:v>Students with Disabilities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97.6</c:v>
                </c:pt>
                <c:pt idx="1">
                  <c:v>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5-45B6-98A2-016DBD618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515407"/>
        <c:axId val="748506255"/>
      </c:barChart>
      <c:catAx>
        <c:axId val="74851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506255"/>
        <c:crosses val="autoZero"/>
        <c:auto val="1"/>
        <c:lblAlgn val="ctr"/>
        <c:lblOffset val="100"/>
        <c:noMultiLvlLbl val="0"/>
      </c:catAx>
      <c:valAx>
        <c:axId val="748506255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5154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65952490268703"/>
          <c:y val="0.91777730744809805"/>
          <c:w val="0.42031203775669579"/>
          <c:h val="6.2674080772708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Suspension Rate</a:t>
            </a:r>
          </a:p>
          <a:p>
            <a:pPr>
              <a:defRPr/>
            </a:pPr>
            <a:r>
              <a:rPr lang="en-US" dirty="0" smtClean="0"/>
              <a:t>(2019)</a:t>
            </a:r>
            <a:endParaRPr lang="en-US" dirty="0"/>
          </a:p>
        </c:rich>
      </c:tx>
      <c:layout>
        <c:manualLayout>
          <c:xMode val="edge"/>
          <c:yMode val="edge"/>
          <c:x val="0.276591370344413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96969064044863E-2"/>
          <c:y val="0.1829896609021546"/>
          <c:w val="0.88698108509792428"/>
          <c:h val="0.6655921249851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Suspension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All Students</c:v>
                </c:pt>
                <c:pt idx="1">
                  <c:v>Students with Disabilities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1-4357-BA27-7F0CC8E90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All Students</c:v>
                </c:pt>
                <c:pt idx="1">
                  <c:v>Students with Disabilities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A271-4357-BA27-7F0CC8E90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All Students</c:v>
                </c:pt>
                <c:pt idx="1">
                  <c:v>Students with Disabilities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A271-4357-BA27-7F0CC8E90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1058591"/>
        <c:axId val="1981061503"/>
      </c:barChart>
      <c:catAx>
        <c:axId val="198105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061503"/>
        <c:crosses val="autoZero"/>
        <c:auto val="1"/>
        <c:lblAlgn val="ctr"/>
        <c:lblOffset val="100"/>
        <c:noMultiLvlLbl val="0"/>
      </c:catAx>
      <c:valAx>
        <c:axId val="198106150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05859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0.63601</cdr:x>
      <cdr:y>0.6337</cdr:y>
    </cdr:from>
    <cdr:to>
      <cdr:x>0.67748</cdr:x>
      <cdr:y>0.67896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DB36F85F-5A48-41DE-8529-18B75DD2D0F4}"/>
            </a:ext>
          </a:extLst>
        </cdr:cNvPr>
        <cdr:cNvCxnSpPr/>
      </cdr:nvCxnSpPr>
      <cdr:spPr>
        <a:xfrm xmlns:a="http://schemas.openxmlformats.org/drawingml/2006/main">
          <a:off x="6688015" y="2757429"/>
          <a:ext cx="436099" cy="19694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0.64346</cdr:x>
      <cdr:y>0.57437</cdr:y>
    </cdr:from>
    <cdr:to>
      <cdr:x>0.72277</cdr:x>
      <cdr:y>0.66325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C35C024E-9193-4FCB-BE90-455041871090}"/>
            </a:ext>
          </a:extLst>
        </cdr:cNvPr>
        <cdr:cNvCxnSpPr/>
      </cdr:nvCxnSpPr>
      <cdr:spPr>
        <a:xfrm xmlns:a="http://schemas.openxmlformats.org/drawingml/2006/main">
          <a:off x="6766404" y="2781972"/>
          <a:ext cx="834002" cy="4304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871538"/>
            <a:ext cx="4181475" cy="2352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1040" y="3355420"/>
            <a:ext cx="5608320" cy="274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970938" y="6622475"/>
            <a:ext cx="3037840" cy="34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102c6db3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102c6db31_0_5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4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5492798f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115492798fa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5492798f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15492798fa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8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65887" lvl="0" indent="0" algn="l" rtl="0">
              <a:lnSpc>
                <a:spcPct val="100000"/>
              </a:lnSpc>
              <a:spcBef>
                <a:spcPts val="51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591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087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3662"/>
            <a:ext cx="9141715" cy="159265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0" y="1858950"/>
            <a:ext cx="91419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620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Playfair Display"/>
              <a:buNone/>
            </a:pPr>
            <a:r>
              <a:rPr lang="en-US" sz="51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Special Education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35700" y="2719251"/>
            <a:ext cx="91059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San Ramon Valley Unified School District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Tuesday, February, 22, 2022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4875" y="311225"/>
            <a:ext cx="1251724" cy="125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602409" y="3015100"/>
            <a:ext cx="668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1454250" y="1607597"/>
            <a:ext cx="164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9842" y="31529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SRVUSD Special Education</a:t>
            </a:r>
            <a:br>
              <a:rPr lang="en-US" sz="36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in General Education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Special Education Programs</a:t>
            </a:r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7841300"/>
              </p:ext>
            </p:extLst>
          </p:nvPr>
        </p:nvGraphicFramePr>
        <p:xfrm>
          <a:off x="78372" y="1833281"/>
          <a:ext cx="3868737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18003228"/>
              </p:ext>
            </p:extLst>
          </p:nvPr>
        </p:nvGraphicFramePr>
        <p:xfrm>
          <a:off x="4629150" y="1878013"/>
          <a:ext cx="4163868" cy="276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87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602409" y="3015100"/>
            <a:ext cx="668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1454250" y="1607597"/>
            <a:ext cx="16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9C"/>
              </a:buClr>
              <a:buSzPct val="100000"/>
              <a:buFont typeface="Helvetica Neue"/>
              <a:buNone/>
            </a:pPr>
            <a:r>
              <a:rPr lang="en-US" sz="3600" b="1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Education: CAASPP </a:t>
            </a:r>
            <a:br>
              <a:rPr lang="en-US" sz="3600" b="1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60773972"/>
              </p:ext>
            </p:extLst>
          </p:nvPr>
        </p:nvGraphicFramePr>
        <p:xfrm>
          <a:off x="245327" y="1055649"/>
          <a:ext cx="3702205" cy="3994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21847339"/>
              </p:ext>
            </p:extLst>
          </p:nvPr>
        </p:nvGraphicFramePr>
        <p:xfrm>
          <a:off x="4980879" y="1151833"/>
          <a:ext cx="3772364" cy="380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/>
        </p:nvSpPr>
        <p:spPr>
          <a:xfrm>
            <a:off x="602409" y="3015100"/>
            <a:ext cx="668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1454250" y="1607597"/>
            <a:ext cx="16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25808689"/>
              </p:ext>
            </p:extLst>
          </p:nvPr>
        </p:nvGraphicFramePr>
        <p:xfrm>
          <a:off x="656178" y="1052965"/>
          <a:ext cx="3772364" cy="389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Google Shape;201;p25"/>
          <p:cNvSpPr txBox="1">
            <a:spLocks/>
          </p:cNvSpPr>
          <p:nvPr/>
        </p:nvSpPr>
        <p:spPr>
          <a:xfrm>
            <a:off x="656178" y="15623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5D7C9C"/>
              </a:buClr>
              <a:buSzPct val="100000"/>
              <a:buFont typeface="Helvetica Neue"/>
              <a:buNone/>
            </a:pPr>
            <a:r>
              <a:rPr lang="en-US" sz="3600" b="1" smtClean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SRVUSD Special Education </a:t>
            </a:r>
            <a:br>
              <a:rPr lang="en-US" sz="3600" b="1" smtClean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81942056"/>
              </p:ext>
            </p:extLst>
          </p:nvPr>
        </p:nvGraphicFramePr>
        <p:xfrm>
          <a:off x="4890745" y="1150402"/>
          <a:ext cx="3973855" cy="337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/>
        </p:nvSpPr>
        <p:spPr>
          <a:xfrm>
            <a:off x="602400" y="244825"/>
            <a:ext cx="79866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9C"/>
              </a:buClr>
              <a:buSzPts val="2900"/>
              <a:buFont typeface="Helvetica Neue"/>
              <a:buNone/>
            </a:pPr>
            <a:r>
              <a:rPr lang="en-US" sz="3200" b="1" dirty="0">
                <a:solidFill>
                  <a:schemeClr val="bg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Significant Disproportionality</a:t>
            </a:r>
            <a:endParaRPr sz="3200" b="1" dirty="0">
              <a:solidFill>
                <a:schemeClr val="bg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70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944801" y="959006"/>
            <a:ext cx="6689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 identification of African American students under the disability of Other Health </a:t>
            </a:r>
            <a:r>
              <a:rPr lang="en-US" sz="1800" b="1" i="1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Impaired (OHI)</a:t>
            </a:r>
            <a:endParaRPr dirty="0"/>
          </a:p>
        </p:txBody>
      </p:sp>
      <p:sp>
        <p:nvSpPr>
          <p:cNvPr id="235" name="Google Shape;235;p29"/>
          <p:cNvSpPr txBox="1"/>
          <p:nvPr/>
        </p:nvSpPr>
        <p:spPr>
          <a:xfrm>
            <a:off x="1454250" y="1607597"/>
            <a:ext cx="164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" y="959006"/>
            <a:ext cx="4519960" cy="378398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9"/>
          <p:cNvSpPr txBox="1"/>
          <p:nvPr/>
        </p:nvSpPr>
        <p:spPr>
          <a:xfrm>
            <a:off x="602400" y="1802906"/>
            <a:ext cx="8070258" cy="269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Comprehensive Coordinated Early Intervening Services Plan (CCEIS) 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Addressing implicit biases through increased staff development on equity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Developing a systematic consistent Multi-Tiered System of Support that addresses academic and behavioral concerns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lang="en-US" sz="19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Implementing a district-wide Student Study Team system in order to improve student engagement and achievement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51" y="0"/>
            <a:ext cx="3939858" cy="1726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51" y="1726921"/>
            <a:ext cx="3939857" cy="1726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51" y="3409215"/>
            <a:ext cx="3956663" cy="17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8"/>
          <p:cNvPicPr preferRelativeResize="0"/>
          <p:nvPr/>
        </p:nvPicPr>
        <p:blipFill rotWithShape="1">
          <a:blip r:embed="rId4">
            <a:alphaModFix amt="40000"/>
          </a:blip>
          <a:srcRect/>
          <a:stretch/>
        </p:blipFill>
        <p:spPr>
          <a:xfrm>
            <a:off x="806938" y="4147225"/>
            <a:ext cx="714750" cy="7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 rotWithShape="1">
          <a:blip r:embed="rId5">
            <a:alphaModFix amt="40000"/>
          </a:blip>
          <a:srcRect l="128" r="129"/>
          <a:stretch/>
        </p:blipFill>
        <p:spPr>
          <a:xfrm>
            <a:off x="2170012" y="4147228"/>
            <a:ext cx="714750" cy="71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/>
        </p:nvSpPr>
        <p:spPr>
          <a:xfrm>
            <a:off x="102439" y="206125"/>
            <a:ext cx="8565900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Helvetica Neue"/>
              <a:buNone/>
            </a:pPr>
            <a:r>
              <a:rPr lang="en-US" sz="3600" b="1" dirty="0">
                <a:solidFill>
                  <a:schemeClr val="bg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Equity</a:t>
            </a:r>
            <a:endParaRPr sz="3600" b="1" dirty="0">
              <a:solidFill>
                <a:schemeClr val="bg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7C9C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learning environments that are safe, equitable, and provide a sense of belonging for all students and staff</a:t>
            </a:r>
            <a:endParaRPr dirty="0"/>
          </a:p>
          <a:p>
            <a:pPr marL="8001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5D7C9C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Intentionally design and deliver inclusive environments for students at every opportunity</a:t>
            </a:r>
            <a:endParaRPr dirty="0"/>
          </a:p>
          <a:p>
            <a:pPr marL="8001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7C9C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Cultivate teaching and learning experiences that are responsive to and supportive of student’s unique needs</a:t>
            </a:r>
            <a:endParaRPr sz="18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IEPs that are strengths focused, starting with what the student can do not what they cannot do</a:t>
            </a:r>
            <a:endParaRPr sz="18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opportunities for special education students to participate in every aspect of campus life</a:t>
            </a:r>
            <a:endParaRPr sz="18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5" name="Google Shape;225;p28"/>
          <p:cNvPicPr preferRelativeResize="0"/>
          <p:nvPr/>
        </p:nvPicPr>
        <p:blipFill rotWithShape="1">
          <a:blip r:embed="rId6">
            <a:alphaModFix amt="40000"/>
          </a:blip>
          <a:srcRect/>
          <a:stretch/>
        </p:blipFill>
        <p:spPr>
          <a:xfrm>
            <a:off x="3533086" y="4147228"/>
            <a:ext cx="714753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 rotWithShape="1">
          <a:blip r:embed="rId7">
            <a:alphaModFix amt="40000"/>
          </a:blip>
          <a:srcRect t="258" b="247"/>
          <a:stretch/>
        </p:blipFill>
        <p:spPr>
          <a:xfrm>
            <a:off x="4896161" y="4147228"/>
            <a:ext cx="714751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 rotWithShape="1">
          <a:blip r:embed="rId8">
            <a:alphaModFix amt="40000"/>
          </a:blip>
          <a:srcRect t="257" b="258"/>
          <a:stretch/>
        </p:blipFill>
        <p:spPr>
          <a:xfrm>
            <a:off x="6259236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9">
            <a:alphaModFix amt="40000"/>
          </a:blip>
          <a:srcRect t="257" b="258"/>
          <a:stretch/>
        </p:blipFill>
        <p:spPr>
          <a:xfrm>
            <a:off x="7622311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2"/>
          <p:cNvPicPr preferRelativeResize="0"/>
          <p:nvPr/>
        </p:nvPicPr>
        <p:blipFill rotWithShape="1">
          <a:blip r:embed="rId4">
            <a:alphaModFix amt="40000"/>
          </a:blip>
          <a:srcRect/>
          <a:stretch/>
        </p:blipFill>
        <p:spPr>
          <a:xfrm>
            <a:off x="806938" y="4147225"/>
            <a:ext cx="714750" cy="7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2"/>
          <p:cNvPicPr preferRelativeResize="0"/>
          <p:nvPr/>
        </p:nvPicPr>
        <p:blipFill rotWithShape="1">
          <a:blip r:embed="rId5">
            <a:alphaModFix amt="40000"/>
          </a:blip>
          <a:srcRect l="128" r="129"/>
          <a:stretch/>
        </p:blipFill>
        <p:spPr>
          <a:xfrm>
            <a:off x="2170012" y="4147228"/>
            <a:ext cx="714750" cy="71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2"/>
          <p:cNvSpPr txBox="1"/>
          <p:nvPr/>
        </p:nvSpPr>
        <p:spPr>
          <a:xfrm>
            <a:off x="287050" y="294300"/>
            <a:ext cx="88569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Helvetica Neue"/>
              <a:buNone/>
            </a:pPr>
            <a:r>
              <a:rPr lang="en-US" sz="3600" b="1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Emotional Well Being</a:t>
            </a:r>
            <a:endParaRPr sz="19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Individualized Education Programs </a:t>
            </a:r>
            <a:r>
              <a:rPr lang="en-US" sz="1900" b="1" dirty="0" smtClean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support </a:t>
            </a:r>
            <a:r>
              <a:rPr lang="en-US" sz="19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whole student</a:t>
            </a:r>
            <a:endParaRPr dirty="0"/>
          </a:p>
          <a:p>
            <a:pPr marL="8001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and nurture instructional environments that prioritize students’ social behavior and social emotional needs</a:t>
            </a:r>
            <a:endParaRPr dirty="0"/>
          </a:p>
          <a:p>
            <a:pPr marL="8001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opportunities for students to practice social skills across the school day</a:t>
            </a:r>
            <a:endParaRPr dirty="0"/>
          </a:p>
          <a:p>
            <a:pPr marL="8001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Offer a continuum of mental health support for students addressing student IEP needs</a:t>
            </a:r>
            <a:endParaRPr sz="19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Cultivate collaboration and coordination between school psychologists, social workers, support counselors and school counselors</a:t>
            </a:r>
            <a:endParaRPr dirty="0"/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8" name="Google Shape;258;p32"/>
          <p:cNvPicPr preferRelativeResize="0"/>
          <p:nvPr/>
        </p:nvPicPr>
        <p:blipFill rotWithShape="1">
          <a:blip r:embed="rId6">
            <a:alphaModFix amt="40000"/>
          </a:blip>
          <a:srcRect/>
          <a:stretch/>
        </p:blipFill>
        <p:spPr>
          <a:xfrm>
            <a:off x="3533086" y="4147228"/>
            <a:ext cx="714753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 rotWithShape="1">
          <a:blip r:embed="rId7">
            <a:alphaModFix amt="40000"/>
          </a:blip>
          <a:srcRect t="258" b="247"/>
          <a:stretch/>
        </p:blipFill>
        <p:spPr>
          <a:xfrm>
            <a:off x="4896161" y="4147228"/>
            <a:ext cx="714751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 rotWithShape="1">
          <a:blip r:embed="rId8">
            <a:alphaModFix amt="40000"/>
          </a:blip>
          <a:srcRect t="257" b="258"/>
          <a:stretch/>
        </p:blipFill>
        <p:spPr>
          <a:xfrm>
            <a:off x="6259236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9">
            <a:alphaModFix amt="40000"/>
          </a:blip>
          <a:srcRect t="257" b="258"/>
          <a:stretch/>
        </p:blipFill>
        <p:spPr>
          <a:xfrm>
            <a:off x="7622311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5"/>
          <p:cNvPicPr preferRelativeResize="0"/>
          <p:nvPr/>
        </p:nvPicPr>
        <p:blipFill rotWithShape="1">
          <a:blip r:embed="rId4">
            <a:alphaModFix amt="40000"/>
          </a:blip>
          <a:srcRect/>
          <a:stretch/>
        </p:blipFill>
        <p:spPr>
          <a:xfrm>
            <a:off x="806938" y="4147225"/>
            <a:ext cx="714750" cy="7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/>
          <p:cNvPicPr preferRelativeResize="0"/>
          <p:nvPr/>
        </p:nvPicPr>
        <p:blipFill rotWithShape="1">
          <a:blip r:embed="rId5">
            <a:alphaModFix amt="40000"/>
          </a:blip>
          <a:srcRect l="128" r="129"/>
          <a:stretch/>
        </p:blipFill>
        <p:spPr>
          <a:xfrm>
            <a:off x="2170012" y="4147228"/>
            <a:ext cx="714750" cy="71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5"/>
          <p:cNvSpPr txBox="1"/>
          <p:nvPr/>
        </p:nvSpPr>
        <p:spPr>
          <a:xfrm>
            <a:off x="578225" y="244825"/>
            <a:ext cx="8565900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Helvetica Neue"/>
              <a:buNone/>
            </a:pPr>
            <a:r>
              <a:rPr lang="en-US" sz="3600" b="1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 Learning</a:t>
            </a:r>
            <a:endParaRPr sz="3600" b="1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7C9C"/>
              </a:buClr>
              <a:buSzPts val="1800"/>
              <a:buFont typeface="Helvetica Neue"/>
              <a:buChar char="●"/>
            </a:pPr>
            <a:r>
              <a:rPr lang="en-US" sz="20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 learn differently and we need to be responsive to these differences</a:t>
            </a:r>
            <a:endParaRPr sz="20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800"/>
              <a:buFont typeface="Helvetica Neue"/>
              <a:buChar char="●"/>
            </a:pPr>
            <a:r>
              <a:rPr lang="en-US" sz="20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Incorporating Student voice into what and how students are learning</a:t>
            </a:r>
            <a:endParaRPr sz="20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800"/>
              <a:buFont typeface="Helvetica Neue"/>
              <a:buChar char="●"/>
            </a:pPr>
            <a:r>
              <a:rPr lang="en-US" sz="20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Focusing on what students are bringing into the classroom</a:t>
            </a:r>
            <a:endParaRPr sz="20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800"/>
              <a:buFont typeface="Helvetica Neue"/>
              <a:buChar char="●"/>
            </a:pPr>
            <a:r>
              <a:rPr lang="en-US" sz="20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authentic assessments that focus on what students should know</a:t>
            </a:r>
            <a:endParaRPr sz="20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800"/>
              <a:buFont typeface="Helvetica Neue"/>
              <a:buChar char="●"/>
            </a:pPr>
            <a:r>
              <a:rPr lang="en-US" sz="20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Essential standards are </a:t>
            </a:r>
            <a:r>
              <a:rPr lang="en-US" sz="2000" b="1" dirty="0" smtClean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back </a:t>
            </a:r>
            <a:r>
              <a:rPr lang="en-US" sz="20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bone of IEP goal development</a:t>
            </a:r>
            <a:endParaRPr sz="20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800"/>
              <a:buFont typeface="Helvetica Neue"/>
              <a:buChar char="●"/>
            </a:pPr>
            <a:r>
              <a:rPr lang="en-US" sz="20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Universal Design for Learning is foundation </a:t>
            </a:r>
            <a:endParaRPr sz="20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5D7C9C"/>
              </a:buClr>
              <a:buSzPts val="1800"/>
              <a:buFont typeface="Helvetica Neue"/>
              <a:buChar char="●"/>
            </a:pPr>
            <a:r>
              <a:rPr lang="en-US" sz="20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expectations</a:t>
            </a:r>
            <a:endParaRPr sz="20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 rotWithShape="1">
          <a:blip r:embed="rId6">
            <a:alphaModFix amt="40000"/>
          </a:blip>
          <a:srcRect/>
          <a:stretch/>
        </p:blipFill>
        <p:spPr>
          <a:xfrm>
            <a:off x="3533086" y="4147228"/>
            <a:ext cx="714753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5"/>
          <p:cNvPicPr preferRelativeResize="0"/>
          <p:nvPr/>
        </p:nvPicPr>
        <p:blipFill rotWithShape="1">
          <a:blip r:embed="rId7">
            <a:alphaModFix amt="40000"/>
          </a:blip>
          <a:srcRect t="258" b="247"/>
          <a:stretch/>
        </p:blipFill>
        <p:spPr>
          <a:xfrm>
            <a:off x="4896161" y="4147228"/>
            <a:ext cx="714751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5"/>
          <p:cNvPicPr preferRelativeResize="0"/>
          <p:nvPr/>
        </p:nvPicPr>
        <p:blipFill rotWithShape="1">
          <a:blip r:embed="rId8">
            <a:alphaModFix amt="40000"/>
          </a:blip>
          <a:srcRect t="257" b="258"/>
          <a:stretch/>
        </p:blipFill>
        <p:spPr>
          <a:xfrm>
            <a:off x="6259236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5"/>
          <p:cNvPicPr preferRelativeResize="0"/>
          <p:nvPr/>
        </p:nvPicPr>
        <p:blipFill rotWithShape="1">
          <a:blip r:embed="rId9">
            <a:alphaModFix amt="40000"/>
          </a:blip>
          <a:srcRect t="257" b="258"/>
          <a:stretch/>
        </p:blipFill>
        <p:spPr>
          <a:xfrm>
            <a:off x="7622311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4317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Actions</a:t>
            </a:r>
            <a:br>
              <a:rPr lang="en-US" sz="3600" b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dirty="0"/>
          </a:p>
        </p:txBody>
      </p:sp>
      <p:sp>
        <p:nvSpPr>
          <p:cNvPr id="313" name="Google Shape;313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33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US" sz="2000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Create inclusive learning environments for students through a universal design lens that </a:t>
            </a:r>
            <a:r>
              <a:rPr lang="en-US" sz="2000" dirty="0" smtClean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promote </a:t>
            </a:r>
            <a:r>
              <a:rPr lang="en-US" sz="2000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access to general education curriculum and a sense of belonging for all students</a:t>
            </a:r>
            <a:r>
              <a:rPr lang="en-US" sz="2000" dirty="0" smtClean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514350" lvl="1" indent="-171450">
              <a:buClr>
                <a:schemeClr val="dk2"/>
              </a:buClr>
              <a:buSzPts val="2400"/>
            </a:pPr>
            <a:r>
              <a:rPr lang="en-US" sz="2000" dirty="0" smtClean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Fully </a:t>
            </a:r>
            <a:r>
              <a:rPr lang="en-US" sz="2000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considering all options when developing a student’s program </a:t>
            </a:r>
            <a:endParaRPr lang="en-US" sz="2000" dirty="0">
              <a:latin typeface="Helvetica Neue" panose="020B0604020202020204" charset="0"/>
            </a:endParaRPr>
          </a:p>
          <a:p>
            <a:pPr marL="514350" lvl="1" indent="-171450">
              <a:buClr>
                <a:schemeClr val="dk2"/>
              </a:buClr>
              <a:buSzPts val="2400"/>
            </a:pPr>
            <a:r>
              <a:rPr lang="en-US" sz="2000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Defining a change of placement process that is thoughtful and based on multiple measures so that students are not moved to a more restrictive setting without careful consideration</a:t>
            </a:r>
            <a:endParaRPr lang="en-US" sz="2000" dirty="0">
              <a:latin typeface="Helvetica Neue" panose="020B0604020202020204" charset="0"/>
            </a:endParaRPr>
          </a:p>
          <a:p>
            <a:pPr marL="0" lvl="0" indent="0" algn="l" rtl="0">
              <a:lnSpc>
                <a:spcPct val="1333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/>
          <p:nvPr/>
        </p:nvSpPr>
        <p:spPr>
          <a:xfrm>
            <a:off x="602400" y="254061"/>
            <a:ext cx="79866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Helvetica Neue"/>
              <a:buNone/>
            </a:pPr>
            <a:r>
              <a:rPr lang="en-US" sz="3200" b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Actions</a:t>
            </a:r>
            <a:endParaRPr sz="3200" b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70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33315"/>
              </a:lnSpc>
              <a:spcBef>
                <a:spcPts val="0"/>
              </a:spcBef>
              <a:buClr>
                <a:schemeClr val="dk2"/>
              </a:buClr>
              <a:buSzPts val="1400"/>
              <a:buNone/>
            </a:pPr>
            <a:r>
              <a:rPr lang="en-US" sz="2400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Develop Individualized Education Programs that </a:t>
            </a:r>
            <a:r>
              <a:rPr lang="en-US" sz="2400" dirty="0" smtClean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are</a:t>
            </a:r>
          </a:p>
          <a:p>
            <a:pPr marL="0" lvl="0" indent="0">
              <a:lnSpc>
                <a:spcPct val="133315"/>
              </a:lnSpc>
              <a:spcBef>
                <a:spcPts val="0"/>
              </a:spcBef>
              <a:buClr>
                <a:schemeClr val="dk2"/>
              </a:buClr>
              <a:buSzPts val="1400"/>
              <a:buNone/>
            </a:pPr>
            <a:r>
              <a:rPr lang="en-US" sz="2400" dirty="0" smtClean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responsive </a:t>
            </a:r>
            <a:r>
              <a:rPr lang="en-US" sz="2400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to student needs and provide Educational Benefit</a:t>
            </a:r>
            <a:r>
              <a:rPr lang="en-US" sz="2400" dirty="0" smtClean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806450" lvl="2" indent="-285750">
              <a:buSzPts val="1700"/>
            </a:pPr>
            <a:r>
              <a:rPr lang="en-US" sz="2400" dirty="0" smtClean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Crafting </a:t>
            </a:r>
            <a:r>
              <a:rPr lang="en-US" sz="2400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IEPs to provide educational benefit and assume students can make progress and meet their potential </a:t>
            </a:r>
            <a:endParaRPr lang="en-US" dirty="0">
              <a:latin typeface="Helvetica Neue" panose="020B0604020202020204" charset="0"/>
            </a:endParaRPr>
          </a:p>
          <a:p>
            <a:pPr marL="806450" lvl="2" indent="-285750">
              <a:buSzPts val="1700"/>
            </a:pPr>
            <a:r>
              <a:rPr lang="en-US" sz="2400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Providing students access to A-G courses with the necessary supports and accommodations in place as outlined in their IEP</a:t>
            </a:r>
            <a:endParaRPr lang="en-US" dirty="0">
              <a:latin typeface="Helvetica Neue" panose="020B0604020202020204" charset="0"/>
            </a:endParaRPr>
          </a:p>
          <a:p>
            <a:pPr marL="0" lvl="0" indent="0">
              <a:lnSpc>
                <a:spcPct val="133315"/>
              </a:lnSpc>
              <a:spcBef>
                <a:spcPts val="0"/>
              </a:spcBef>
              <a:buClr>
                <a:schemeClr val="dk2"/>
              </a:buClr>
              <a:buSzPts val="1400"/>
              <a:buNone/>
            </a:pPr>
            <a:endParaRPr lang="en-US" sz="24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>
              <a:lnSpc>
                <a:spcPct val="133315"/>
              </a:lnSpc>
              <a:spcBef>
                <a:spcPts val="0"/>
              </a:spcBef>
              <a:buSzPts val="1400"/>
              <a:buNone/>
            </a:pPr>
            <a:endParaRPr lang="en-US" sz="24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143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0" y="702025"/>
            <a:ext cx="9144000" cy="3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ts val="4100"/>
              <a:buFont typeface="Helvetica Neue"/>
              <a:buNone/>
            </a:pPr>
            <a:r>
              <a:rPr lang="en-US" sz="4100" b="1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Strategic Directions</a:t>
            </a:r>
            <a:endParaRPr sz="4100" b="1" i="0" u="none" strike="noStrike" cap="non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2500"/>
              </a:spcBef>
              <a:spcAft>
                <a:spcPts val="1000"/>
              </a:spcAft>
              <a:buClr>
                <a:srgbClr val="5D7C9C"/>
              </a:buClr>
              <a:buSzPts val="3400"/>
              <a:buFont typeface="Helvetica Neue"/>
              <a:buNone/>
            </a:pPr>
            <a:r>
              <a:rPr lang="en-US" sz="3400" b="1" i="0" u="none" strike="noStrike" cap="none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Built on a foundation of academic excellence, we are broadening our definition of success</a:t>
            </a:r>
            <a:endParaRPr sz="2800" b="1" i="0" u="none" strike="noStrike" cap="non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938" y="4147225"/>
            <a:ext cx="714750" cy="712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/>
          </a:blip>
          <a:srcRect l="128" r="129"/>
          <a:stretch/>
        </p:blipFill>
        <p:spPr>
          <a:xfrm>
            <a:off x="2170012" y="4147228"/>
            <a:ext cx="714750" cy="7129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3086" y="4147228"/>
            <a:ext cx="714753" cy="7129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t="258" b="247"/>
          <a:stretch/>
        </p:blipFill>
        <p:spPr>
          <a:xfrm>
            <a:off x="4896161" y="4147228"/>
            <a:ext cx="714751" cy="7129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8">
            <a:alphaModFix/>
          </a:blip>
          <a:srcRect t="257" b="258"/>
          <a:stretch/>
        </p:blipFill>
        <p:spPr>
          <a:xfrm>
            <a:off x="6259236" y="4147228"/>
            <a:ext cx="714751" cy="7129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9">
            <a:alphaModFix/>
          </a:blip>
          <a:srcRect t="257" b="258"/>
          <a:stretch/>
        </p:blipFill>
        <p:spPr>
          <a:xfrm>
            <a:off x="7622311" y="4147228"/>
            <a:ext cx="714751" cy="7129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4317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Actions</a:t>
            </a:r>
            <a:br>
              <a:rPr lang="en-US" sz="3600" b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dirty="0"/>
          </a:p>
        </p:txBody>
      </p:sp>
      <p:sp>
        <p:nvSpPr>
          <p:cNvPr id="313" name="Google Shape;313;p38"/>
          <p:cNvSpPr txBox="1">
            <a:spLocks noGrp="1"/>
          </p:cNvSpPr>
          <p:nvPr>
            <p:ph type="body" idx="1"/>
          </p:nvPr>
        </p:nvSpPr>
        <p:spPr>
          <a:xfrm>
            <a:off x="535517" y="118295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3331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22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33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US" sz="22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responsive and clear procedures, and practices that support special education staff in facilitating the IEP process</a:t>
            </a:r>
            <a:r>
              <a:rPr lang="en-US" sz="22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285750" indent="-285750">
              <a:lnSpc>
                <a:spcPct val="133315"/>
              </a:lnSpc>
              <a:spcBef>
                <a:spcPts val="0"/>
              </a:spcBef>
              <a:buClr>
                <a:schemeClr val="dk2"/>
              </a:buClr>
              <a:buSzPts val="1400"/>
            </a:pPr>
            <a:r>
              <a:rPr lang="en-US" sz="22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special education staff through targeted training and professional </a:t>
            </a:r>
            <a:r>
              <a:rPr lang="en-US" sz="22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</a:t>
            </a:r>
          </a:p>
          <a:p>
            <a:pPr marL="285750" indent="-285750">
              <a:lnSpc>
                <a:spcPct val="133315"/>
              </a:lnSpc>
              <a:spcBef>
                <a:spcPts val="0"/>
              </a:spcBef>
              <a:buClr>
                <a:schemeClr val="dk2"/>
              </a:buClr>
              <a:buSzPts val="1400"/>
            </a:pPr>
            <a:r>
              <a:rPr lang="en-US" sz="22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a streamlined procedures guide that concisely outlines IEP process requirements</a:t>
            </a:r>
            <a:endParaRPr lang="en-US" sz="22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331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sz="16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33315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400"/>
              <a:buFont typeface="Roboto"/>
              <a:buNone/>
            </a:pPr>
            <a:endParaRPr sz="1600" dirty="0">
              <a:solidFill>
                <a:srgbClr val="18181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97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/>
          <p:nvPr/>
        </p:nvSpPr>
        <p:spPr>
          <a:xfrm>
            <a:off x="602409" y="3015100"/>
            <a:ext cx="668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9"/>
          <p:cNvSpPr txBox="1"/>
          <p:nvPr/>
        </p:nvSpPr>
        <p:spPr>
          <a:xfrm>
            <a:off x="1454250" y="1607597"/>
            <a:ext cx="164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9501" y="901325"/>
            <a:ext cx="4223869" cy="370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959006"/>
            <a:ext cx="4519960" cy="378398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9C"/>
              </a:buClr>
              <a:buSzPts val="3200"/>
              <a:buFont typeface="Helvetica Neue"/>
              <a:buNone/>
            </a:pPr>
            <a:r>
              <a:rPr lang="en-US" sz="32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Measuring our Progress</a:t>
            </a:r>
            <a:endParaRPr sz="3200" dirty="0"/>
          </a:p>
        </p:txBody>
      </p:sp>
      <p:sp>
        <p:nvSpPr>
          <p:cNvPr id="324" name="Google Shape;324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IEP Implementation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</a:pPr>
            <a:r>
              <a:rPr lang="en-US" sz="21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Progress on goals</a:t>
            </a:r>
            <a:endParaRPr sz="21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Percentage of time spent in general education 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 in participation and performance on statewide </a:t>
            </a:r>
            <a:r>
              <a:rPr lang="en-US" sz="24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assessment</a:t>
            </a: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 dirty="0" smtClean="0">
                <a:solidFill>
                  <a:schemeClr val="dk2"/>
                </a:solidFill>
                <a:latin typeface="Helvetica Neue"/>
                <a:sym typeface="Helvetica Neue"/>
              </a:rPr>
              <a:t>Reduced Risk Ratio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5D7C9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/>
          <p:nvPr/>
        </p:nvSpPr>
        <p:spPr>
          <a:xfrm>
            <a:off x="661750" y="586150"/>
            <a:ext cx="7986600" cy="28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9C"/>
              </a:buClr>
              <a:buSzPts val="2900"/>
              <a:buFont typeface="Helvetica Neue"/>
              <a:buNone/>
            </a:pPr>
            <a:r>
              <a:rPr lang="en-US" sz="2900" b="1" dirty="0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Inclusion is intentional planning for the success of all students.</a:t>
            </a:r>
            <a:endParaRPr sz="2900" b="1" dirty="0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70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82" y="1902800"/>
            <a:ext cx="3572935" cy="2679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6"/>
          <p:cNvGrpSpPr/>
          <p:nvPr/>
        </p:nvGrpSpPr>
        <p:grpSpPr>
          <a:xfrm>
            <a:off x="1103250" y="778225"/>
            <a:ext cx="6937500" cy="2824200"/>
            <a:chOff x="835875" y="854425"/>
            <a:chExt cx="6937500" cy="2824200"/>
          </a:xfrm>
        </p:grpSpPr>
        <p:sp>
          <p:nvSpPr>
            <p:cNvPr id="110" name="Google Shape;110;p16"/>
            <p:cNvSpPr/>
            <p:nvPr/>
          </p:nvSpPr>
          <p:spPr>
            <a:xfrm>
              <a:off x="2085275" y="2094325"/>
              <a:ext cx="4388700" cy="496800"/>
            </a:xfrm>
            <a:prstGeom prst="rect">
              <a:avLst/>
            </a:prstGeom>
            <a:solidFill>
              <a:srgbClr val="5D7C9C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835875" y="854425"/>
              <a:ext cx="6937500" cy="28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 are dedicated to academic excellence where all students thrive and succeed</a:t>
              </a:r>
              <a:endParaRPr sz="3200" b="1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3200"/>
                <a:buFont typeface="Helvetica Neue"/>
                <a:buNone/>
              </a:pPr>
              <a:r>
                <a:rPr lang="en-US" sz="3200" b="1" i="0" u="none" strike="noStrike" cap="none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 innovative and inclusive learning environments.</a:t>
              </a:r>
              <a:endParaRPr sz="3200" b="1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 amt="40000"/>
          </a:blip>
          <a:srcRect/>
          <a:stretch/>
        </p:blipFill>
        <p:spPr>
          <a:xfrm>
            <a:off x="806938" y="4147225"/>
            <a:ext cx="714750" cy="7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 amt="40000"/>
          </a:blip>
          <a:srcRect l="128" r="129"/>
          <a:stretch/>
        </p:blipFill>
        <p:spPr>
          <a:xfrm>
            <a:off x="2170012" y="4147228"/>
            <a:ext cx="714750" cy="71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 amt="40000"/>
          </a:blip>
          <a:srcRect/>
          <a:stretch/>
        </p:blipFill>
        <p:spPr>
          <a:xfrm>
            <a:off x="3533086" y="4147228"/>
            <a:ext cx="714753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7">
            <a:alphaModFix amt="40000"/>
          </a:blip>
          <a:srcRect t="258" b="247"/>
          <a:stretch/>
        </p:blipFill>
        <p:spPr>
          <a:xfrm>
            <a:off x="4896161" y="4147228"/>
            <a:ext cx="714751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8">
            <a:alphaModFix amt="40000"/>
          </a:blip>
          <a:srcRect t="257" b="258"/>
          <a:stretch/>
        </p:blipFill>
        <p:spPr>
          <a:xfrm>
            <a:off x="6259236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9">
            <a:alphaModFix amt="40000"/>
          </a:blip>
          <a:srcRect t="257" b="258"/>
          <a:stretch/>
        </p:blipFill>
        <p:spPr>
          <a:xfrm>
            <a:off x="7622311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 amt="40000"/>
          </a:blip>
          <a:srcRect/>
          <a:stretch/>
        </p:blipFill>
        <p:spPr>
          <a:xfrm>
            <a:off x="806938" y="4147225"/>
            <a:ext cx="714750" cy="7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5">
            <a:alphaModFix amt="40000"/>
          </a:blip>
          <a:srcRect l="128" r="129"/>
          <a:stretch/>
        </p:blipFill>
        <p:spPr>
          <a:xfrm>
            <a:off x="2170012" y="4147228"/>
            <a:ext cx="714750" cy="71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578225" y="244825"/>
            <a:ext cx="8565900" cy="3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 means our students:</a:t>
            </a:r>
            <a:endParaRPr sz="3600" b="1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Helvetica Neue"/>
              <a:buChar char="●"/>
            </a:pPr>
            <a:r>
              <a:rPr lang="en-US" sz="1900" b="1" i="0" u="none" strike="noStrike" cap="none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Achieve academically</a:t>
            </a:r>
            <a:endParaRPr sz="1900" b="1" i="0" u="none" strike="noStrike" cap="none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Helvetica Neue"/>
              <a:buChar char="●"/>
            </a:pPr>
            <a:r>
              <a:rPr lang="en-US" sz="1900" b="1" i="0" u="none" strike="noStrike" cap="none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Experience social and emotional well-being</a:t>
            </a:r>
            <a:endParaRPr sz="1900" b="1" i="0" u="none" strike="noStrike" cap="none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Helvetica Neue"/>
              <a:buChar char="●"/>
            </a:pPr>
            <a:r>
              <a:rPr lang="en-US" sz="1900" b="1" i="0" u="none" strike="noStrike" cap="none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curiosity, confidence and independence as learners</a:t>
            </a:r>
            <a:endParaRPr sz="1900" b="1" i="0" u="none" strike="noStrike" cap="none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Helvetica Neue"/>
              <a:buChar char="●"/>
            </a:pPr>
            <a:r>
              <a:rPr lang="en-US" sz="1900" b="1" i="0" u="none" strike="noStrike" cap="none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Appreciate the importance of teams and collaboration</a:t>
            </a:r>
            <a:endParaRPr sz="1900" b="1" i="0" u="none" strike="noStrike" cap="none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Helvetica Neue"/>
              <a:buChar char="●"/>
            </a:pPr>
            <a:r>
              <a:rPr lang="en-US" sz="1900" b="1" i="0" u="none" strike="noStrike" cap="none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Demonstrate empathy and compassion</a:t>
            </a:r>
            <a:endParaRPr sz="1900" b="1" i="0" u="none" strike="noStrike" cap="none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Helvetica Neue"/>
              <a:buChar char="●"/>
            </a:pPr>
            <a:r>
              <a:rPr lang="en-US" sz="1900" b="1" i="0" u="none" strike="noStrike" cap="none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Determine their purpose and understand the importance of service</a:t>
            </a:r>
            <a:endParaRPr sz="1900" b="1" i="0" u="none" strike="noStrike" cap="none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D7C9C"/>
              </a:buClr>
              <a:buSzPts val="1900"/>
              <a:buFont typeface="Helvetica Neue"/>
              <a:buChar char="●"/>
            </a:pPr>
            <a:r>
              <a:rPr lang="en-US" sz="1900" b="1" i="0" u="none" strike="noStrike" cap="none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and achieve goals</a:t>
            </a:r>
            <a:endParaRPr sz="1900" b="1" i="0" u="none" strike="noStrike" cap="none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5D7C9C"/>
              </a:buClr>
              <a:buSzPts val="1900"/>
              <a:buFont typeface="Helvetica Neue"/>
              <a:buChar char="●"/>
            </a:pPr>
            <a:r>
              <a:rPr lang="en-US" sz="1900" b="1" i="0" u="none" strike="noStrike" cap="none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Love learning</a:t>
            </a:r>
            <a:endParaRPr sz="1900" b="1" i="0" u="none" strike="noStrike" cap="none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6">
            <a:alphaModFix amt="40000"/>
          </a:blip>
          <a:srcRect/>
          <a:stretch/>
        </p:blipFill>
        <p:spPr>
          <a:xfrm>
            <a:off x="3533086" y="4147228"/>
            <a:ext cx="714753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7">
            <a:alphaModFix amt="40000"/>
          </a:blip>
          <a:srcRect t="258" b="247"/>
          <a:stretch/>
        </p:blipFill>
        <p:spPr>
          <a:xfrm>
            <a:off x="4896161" y="4147228"/>
            <a:ext cx="714751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8">
            <a:alphaModFix amt="40000"/>
          </a:blip>
          <a:srcRect t="257" b="258"/>
          <a:stretch/>
        </p:blipFill>
        <p:spPr>
          <a:xfrm>
            <a:off x="6259236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9">
            <a:alphaModFix amt="40000"/>
          </a:blip>
          <a:srcRect t="257" b="258"/>
          <a:stretch/>
        </p:blipFill>
        <p:spPr>
          <a:xfrm>
            <a:off x="7622311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 amt="40000"/>
          </a:blip>
          <a:srcRect/>
          <a:stretch/>
        </p:blipFill>
        <p:spPr>
          <a:xfrm>
            <a:off x="806938" y="4147225"/>
            <a:ext cx="714750" cy="7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5">
            <a:alphaModFix amt="40000"/>
          </a:blip>
          <a:srcRect l="128" r="129"/>
          <a:stretch/>
        </p:blipFill>
        <p:spPr>
          <a:xfrm>
            <a:off x="2170012" y="4147228"/>
            <a:ext cx="714750" cy="71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6">
            <a:alphaModFix amt="40000"/>
          </a:blip>
          <a:srcRect/>
          <a:stretch/>
        </p:blipFill>
        <p:spPr>
          <a:xfrm>
            <a:off x="3533086" y="4147228"/>
            <a:ext cx="714753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7">
            <a:alphaModFix amt="40000"/>
          </a:blip>
          <a:srcRect t="258" b="247"/>
          <a:stretch/>
        </p:blipFill>
        <p:spPr>
          <a:xfrm>
            <a:off x="4896161" y="4147228"/>
            <a:ext cx="714751" cy="7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8">
            <a:alphaModFix amt="40000"/>
          </a:blip>
          <a:srcRect t="257" b="258"/>
          <a:stretch/>
        </p:blipFill>
        <p:spPr>
          <a:xfrm>
            <a:off x="6259236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9">
            <a:alphaModFix amt="40000"/>
          </a:blip>
          <a:srcRect t="257" b="258"/>
          <a:stretch/>
        </p:blipFill>
        <p:spPr>
          <a:xfrm>
            <a:off x="7622311" y="4147228"/>
            <a:ext cx="714751" cy="71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/>
          <p:nvPr/>
        </p:nvSpPr>
        <p:spPr>
          <a:xfrm>
            <a:off x="7800600" y="228525"/>
            <a:ext cx="1343400" cy="48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0" y="217150"/>
            <a:ext cx="1402200" cy="48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45078" y="213112"/>
            <a:ext cx="6448824" cy="483661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287050" y="294300"/>
            <a:ext cx="88569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434343"/>
              </a:buClr>
              <a:buSzPts val="3600"/>
              <a:buFont typeface="Helvetica Neue"/>
              <a:buNone/>
            </a:pPr>
            <a:r>
              <a:rPr lang="en-US" sz="3600"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Education in SRVUSD</a:t>
            </a:r>
            <a:endParaRPr sz="1900" b="1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048000" y="972720"/>
            <a:ext cx="7335000" cy="222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</a:pPr>
            <a:r>
              <a:rPr lang="en-US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Special Education students in SRVUSD are first and foremost General Education students.  The foundational tenets of IDEA charge us to provide each special education student with a free appropriate public education (FAPE) in the least restrictive environment (LRE). To do that we will: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482556" y="2771248"/>
            <a:ext cx="2279737" cy="48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Forum"/>
                <a:ea typeface="Forum"/>
                <a:cs typeface="Forum"/>
                <a:sym typeface="Forum"/>
              </a:rPr>
              <a:t>Goal 1:</a:t>
            </a:r>
            <a:endParaRPr sz="24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subTitle" idx="4294967295"/>
          </p:nvPr>
        </p:nvSpPr>
        <p:spPr>
          <a:xfrm>
            <a:off x="6483825" y="2808912"/>
            <a:ext cx="2279650" cy="48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Forum"/>
                <a:ea typeface="Forum"/>
                <a:cs typeface="Forum"/>
                <a:sym typeface="Forum"/>
              </a:rPr>
              <a:t>Goal 2:</a:t>
            </a:r>
            <a:endParaRPr sz="2400" b="0" i="0" u="none" strike="noStrike" cap="none">
              <a:solidFill>
                <a:schemeClr val="dk1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subTitle" idx="4294967295"/>
          </p:nvPr>
        </p:nvSpPr>
        <p:spPr>
          <a:xfrm>
            <a:off x="5768975" y="3267893"/>
            <a:ext cx="3375025" cy="182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IEPs that are designed to meet each student’s unique needs and provide the necessary supports and services for them to access instruction and attain their goals.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4294967295"/>
          </p:nvPr>
        </p:nvSpPr>
        <p:spPr>
          <a:xfrm>
            <a:off x="0" y="3395663"/>
            <a:ext cx="32448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sustain programs where students have the opportunity to spend as much time as possible with their general education peers.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928" y="0"/>
            <a:ext cx="68601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1"/>
          <p:cNvGraphicFramePr/>
          <p:nvPr/>
        </p:nvGraphicFramePr>
        <p:xfrm>
          <a:off x="0" y="592682"/>
          <a:ext cx="9144000" cy="4550725"/>
        </p:xfrm>
        <a:graphic>
          <a:graphicData uri="http://schemas.openxmlformats.org/drawingml/2006/table">
            <a:tbl>
              <a:tblPr firstRow="1" bandRow="1">
                <a:noFill/>
                <a:tableStyleId>{B47C5514-8A1E-4E56-BA99-41FC11DB869B}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/>
                        <a:t>Total Students in Special Education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3026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Specific Learning Disability (SLD)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1032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Speech or Language Impairment (SLI)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712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Autism (AUT)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527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Other Health Impaired (OHI)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453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Emotional Disturbance (ED)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121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Intellectual Disability (ID)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66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Orthopedic Impairment (OI)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35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Multiple Disabilities (MD)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29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Hard or Hearing (HH)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26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Visual Impairment (VI)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Deafness (DEAF)/Hearing Impairment (HI)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Traumatic Brain Injury (TBI)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Deaf-Blindness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3" name="Google Shape;163;p21"/>
          <p:cNvSpPr txBox="1"/>
          <p:nvPr/>
        </p:nvSpPr>
        <p:spPr>
          <a:xfrm>
            <a:off x="491564" y="0"/>
            <a:ext cx="79866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7C9C"/>
              </a:buClr>
              <a:buSzPts val="2900"/>
              <a:buFont typeface="Helvetica Neue"/>
              <a:buNone/>
            </a:pPr>
            <a:r>
              <a:rPr lang="en-US" sz="2900" b="1">
                <a:solidFill>
                  <a:srgbClr val="5D7C9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Education by Primary Disability</a:t>
            </a:r>
            <a:endParaRPr sz="2900" b="1">
              <a:solidFill>
                <a:srgbClr val="5D7C9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70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6188364" y="4804946"/>
            <a:ext cx="3048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CALPADS Census Data Fall 16.1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602409" y="3015100"/>
            <a:ext cx="668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1454250" y="1607597"/>
            <a:ext cx="164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9501" y="901325"/>
            <a:ext cx="4223869" cy="370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959006"/>
            <a:ext cx="4519960" cy="378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443345" y="1369219"/>
            <a:ext cx="8145655" cy="352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0" y="539750"/>
            <a:ext cx="60960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828</Words>
  <Application>Microsoft Office PowerPoint</Application>
  <PresentationFormat>On-screen Show (16:9)</PresentationFormat>
  <Paragraphs>121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Helvetica Neue</vt:lpstr>
      <vt:lpstr>Arial</vt:lpstr>
      <vt:lpstr>Forum</vt:lpstr>
      <vt:lpstr>Roboto</vt:lpstr>
      <vt:lpstr>Nunito</vt:lpstr>
      <vt:lpstr>Playfair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SRVUSD Special Education </vt:lpstr>
      <vt:lpstr>Special Education: CAASPP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Actions </vt:lpstr>
      <vt:lpstr>PowerPoint Presentation</vt:lpstr>
      <vt:lpstr>Key Actions </vt:lpstr>
      <vt:lpstr>Measuring our Progress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Rowley Thom, Linda [EC]</dc:creator>
  <cp:lastModifiedBy>Fischer, Cindy [EC]</cp:lastModifiedBy>
  <cp:revision>83</cp:revision>
  <dcterms:modified xsi:type="dcterms:W3CDTF">2022-02-18T20:59:30Z</dcterms:modified>
</cp:coreProperties>
</file>