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Roboto" panose="020B060402020202020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4" d="100"/>
          <a:sy n="144" d="100"/>
        </p:scale>
        <p:origin x="65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6f73a04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c6f73a0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Good evening trustees I am here this evening present to you the SRVUSD committee plan for the 21-22 school year.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c6f73a04f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c6f73a04f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 wanted to provide a little background on “what district committee work is?”  District work is the opportunity to provide the space and time for groups of people to come together to support, examine and provide feedback on programs. Purpose and to examine data and feedback to help us make informed and important decisions regarding our students education.  </a:t>
            </a:r>
            <a:endParaRPr/>
          </a:p>
          <a:p>
            <a:pPr marL="0" lvl="0" indent="0" algn="l" rtl="0">
              <a:spcBef>
                <a:spcPts val="0"/>
              </a:spcBef>
              <a:spcAft>
                <a:spcPts val="0"/>
              </a:spcAft>
              <a:buNone/>
            </a:pPr>
            <a:endParaRPr/>
          </a:p>
          <a:p>
            <a:pPr marL="0" lvl="0" indent="0" algn="l" rtl="0">
              <a:spcBef>
                <a:spcPts val="0"/>
              </a:spcBef>
              <a:spcAft>
                <a:spcPts val="0"/>
              </a:spcAft>
              <a:buNone/>
            </a:pPr>
            <a:r>
              <a:rPr lang="en"/>
              <a:t>In years past our committee have functioned as separate committee working groups and this year we would like to change that practice and align our work to our Strategic Directions.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e6bd0e6d78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e6bd0e6d78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 would like the new district committees to support our Strategic Directions.  Above are just a  few key elements of what the committee will be tasked to do this year.  A focus on feedback will be crucial.  Feedback that is grounded in evidence and data, specific feedback that will help us make the best decisions for our students learning and growth.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e9240cd478_2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e9240cd478_2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 have listed our committees here and while you will see some here listed like our SELPA Community Advisory Committee CAC and DELAC that are required committees and they will remain in place and function as they always have …...they only addition is that they will be a part of one of our 3 lead groups to continue to support and share the work they are doing in support of the strategic directions and next steps .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e961ad3725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e961ad3725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committees will be tasked to help us in SRVUSD broaden our definition of success for students.  In addition to the three directions you see above (SEL, Equity and DL) we have 3 other strategic directions  (Stewardship of resources, shared leadership, culture of responsiveness are three directions not mentioned her but will play a crucial role in the work we do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e94a9676ea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e94a9676ea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e9240cd478_2_7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e9240cd478_2_7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ea9ffa03a7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ea9ffa03a7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Communication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31300" y="2340425"/>
            <a:ext cx="8222100" cy="93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SRVUSD Committee Plan 2021-2022</a:t>
            </a:r>
            <a:endParaRPr/>
          </a:p>
          <a:p>
            <a:pPr marL="0" lvl="0" indent="0" algn="l" rtl="0">
              <a:spcBef>
                <a:spcPts val="0"/>
              </a:spcBef>
              <a:spcAft>
                <a:spcPts val="0"/>
              </a:spcAft>
              <a:buNone/>
            </a:pPr>
            <a:r>
              <a:rPr lang="en" sz="2400"/>
              <a:t>Board Of Education Meeting August 24, 2021</a:t>
            </a:r>
            <a:endParaRPr sz="2400"/>
          </a:p>
        </p:txBody>
      </p:sp>
      <p:pic>
        <p:nvPicPr>
          <p:cNvPr id="68" name="Google Shape;68;p13"/>
          <p:cNvPicPr preferRelativeResize="0"/>
          <p:nvPr/>
        </p:nvPicPr>
        <p:blipFill>
          <a:blip r:embed="rId3">
            <a:alphaModFix/>
          </a:blip>
          <a:stretch>
            <a:fillRect/>
          </a:stretch>
        </p:blipFill>
        <p:spPr>
          <a:xfrm>
            <a:off x="437675" y="3416375"/>
            <a:ext cx="1399876" cy="139987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46725" y="16350"/>
            <a:ext cx="8478000" cy="60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800"/>
              <a:t>What </a:t>
            </a:r>
            <a:r>
              <a:rPr lang="en" sz="2800" i="1"/>
              <a:t>IS</a:t>
            </a:r>
            <a:r>
              <a:rPr lang="en" sz="2800"/>
              <a:t> district committee work?</a:t>
            </a:r>
            <a:endParaRPr sz="2800"/>
          </a:p>
        </p:txBody>
      </p:sp>
      <p:sp>
        <p:nvSpPr>
          <p:cNvPr id="74" name="Google Shape;74;p14"/>
          <p:cNvSpPr txBox="1">
            <a:spLocks noGrp="1"/>
          </p:cNvSpPr>
          <p:nvPr>
            <p:ph type="body" idx="4294967295"/>
          </p:nvPr>
        </p:nvSpPr>
        <p:spPr>
          <a:xfrm>
            <a:off x="446725" y="1105175"/>
            <a:ext cx="7793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200">
                <a:solidFill>
                  <a:srgbClr val="202124"/>
                </a:solidFill>
                <a:highlight>
                  <a:srgbClr val="FFFFFF"/>
                </a:highlight>
              </a:rPr>
              <a:t>District committees are comprised of parents, administrators, district staff, and students, who work together to examine and provide feedback surrounding </a:t>
            </a:r>
            <a:r>
              <a:rPr lang="en" sz="2200" b="1">
                <a:solidFill>
                  <a:srgbClr val="202124"/>
                </a:solidFill>
                <a:highlight>
                  <a:srgbClr val="FFFFFF"/>
                </a:highlight>
              </a:rPr>
              <a:t>purposes, programs, and procedures that will best produce the educational achievement needed by our students</a:t>
            </a:r>
            <a:r>
              <a:rPr lang="en" sz="2200">
                <a:solidFill>
                  <a:srgbClr val="202124"/>
                </a:solidFill>
                <a:highlight>
                  <a:srgbClr val="FFFFFF"/>
                </a:highlight>
              </a:rPr>
              <a:t>. We also view committees and committee members as ambassadors for our District and intend to empower them with that notion.</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426600" y="0"/>
            <a:ext cx="8290800" cy="60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800"/>
              <a:t>What will the </a:t>
            </a:r>
            <a:r>
              <a:rPr lang="en" sz="2800" i="1"/>
              <a:t>NEW</a:t>
            </a:r>
            <a:r>
              <a:rPr lang="en" sz="2800"/>
              <a:t> district committees do? </a:t>
            </a:r>
            <a:endParaRPr sz="2800"/>
          </a:p>
        </p:txBody>
      </p:sp>
      <p:sp>
        <p:nvSpPr>
          <p:cNvPr id="80" name="Google Shape;80;p15"/>
          <p:cNvSpPr txBox="1">
            <a:spLocks noGrp="1"/>
          </p:cNvSpPr>
          <p:nvPr>
            <p:ph type="body" idx="4294967295"/>
          </p:nvPr>
        </p:nvSpPr>
        <p:spPr>
          <a:xfrm>
            <a:off x="471900" y="1038050"/>
            <a:ext cx="8290800" cy="3165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chemeClr val="dk2"/>
              </a:buClr>
              <a:buSzPts val="2000"/>
              <a:buChar char="●"/>
            </a:pPr>
            <a:r>
              <a:rPr lang="en" sz="2000">
                <a:solidFill>
                  <a:schemeClr val="dk2"/>
                </a:solidFill>
              </a:rPr>
              <a:t>Receive important information from the District so they understand the important work we do, and the issues and challenges we face.</a:t>
            </a:r>
            <a:endParaRPr sz="2000">
              <a:solidFill>
                <a:schemeClr val="dk2"/>
              </a:solidFill>
            </a:endParaRPr>
          </a:p>
          <a:p>
            <a:pPr marL="457200" lvl="0" indent="-355600" algn="l" rtl="0">
              <a:spcBef>
                <a:spcPts val="0"/>
              </a:spcBef>
              <a:spcAft>
                <a:spcPts val="0"/>
              </a:spcAft>
              <a:buClr>
                <a:schemeClr val="dk2"/>
              </a:buClr>
              <a:buSzPts val="2000"/>
              <a:buChar char="●"/>
            </a:pPr>
            <a:r>
              <a:rPr lang="en" sz="2000">
                <a:solidFill>
                  <a:schemeClr val="dk2"/>
                </a:solidFill>
              </a:rPr>
              <a:t>Frame the work</a:t>
            </a:r>
            <a:endParaRPr sz="2000">
              <a:solidFill>
                <a:schemeClr val="dk2"/>
              </a:solidFill>
            </a:endParaRPr>
          </a:p>
          <a:p>
            <a:pPr marL="457200" lvl="0" indent="-355600" algn="l" rtl="0">
              <a:spcBef>
                <a:spcPts val="0"/>
              </a:spcBef>
              <a:spcAft>
                <a:spcPts val="0"/>
              </a:spcAft>
              <a:buClr>
                <a:schemeClr val="dk2"/>
              </a:buClr>
              <a:buSzPts val="2000"/>
              <a:buChar char="●"/>
            </a:pPr>
            <a:r>
              <a:rPr lang="en" sz="2000">
                <a:solidFill>
                  <a:schemeClr val="dk2"/>
                </a:solidFill>
              </a:rPr>
              <a:t>Examine closely how to motivate students  </a:t>
            </a:r>
            <a:endParaRPr sz="2000">
              <a:solidFill>
                <a:schemeClr val="dk2"/>
              </a:solidFill>
            </a:endParaRPr>
          </a:p>
          <a:p>
            <a:pPr marL="457200" lvl="0" indent="-355600" algn="l" rtl="0">
              <a:spcBef>
                <a:spcPts val="0"/>
              </a:spcBef>
              <a:spcAft>
                <a:spcPts val="0"/>
              </a:spcAft>
              <a:buClr>
                <a:schemeClr val="dk2"/>
              </a:buClr>
              <a:buSzPts val="2000"/>
              <a:buChar char="●"/>
            </a:pPr>
            <a:r>
              <a:rPr lang="en" sz="2000">
                <a:solidFill>
                  <a:schemeClr val="dk2"/>
                </a:solidFill>
              </a:rPr>
              <a:t>Support how students own their own learning</a:t>
            </a:r>
            <a:endParaRPr sz="2000">
              <a:solidFill>
                <a:schemeClr val="dk2"/>
              </a:solidFill>
            </a:endParaRPr>
          </a:p>
          <a:p>
            <a:pPr marL="457200" lvl="0" indent="-355600" algn="l" rtl="0">
              <a:spcBef>
                <a:spcPts val="0"/>
              </a:spcBef>
              <a:spcAft>
                <a:spcPts val="0"/>
              </a:spcAft>
              <a:buClr>
                <a:schemeClr val="dk2"/>
              </a:buClr>
              <a:buSzPts val="2000"/>
              <a:buChar char="●"/>
            </a:pPr>
            <a:r>
              <a:rPr lang="en" sz="2000">
                <a:solidFill>
                  <a:schemeClr val="dk2"/>
                </a:solidFill>
              </a:rPr>
              <a:t>Collect data on what is working and what is not</a:t>
            </a:r>
            <a:endParaRPr sz="2000">
              <a:solidFill>
                <a:schemeClr val="dk2"/>
              </a:solidFill>
            </a:endParaRPr>
          </a:p>
          <a:p>
            <a:pPr marL="457200" lvl="0" indent="-355600" algn="l" rtl="0">
              <a:spcBef>
                <a:spcPts val="0"/>
              </a:spcBef>
              <a:spcAft>
                <a:spcPts val="0"/>
              </a:spcAft>
              <a:buClr>
                <a:schemeClr val="dk2"/>
              </a:buClr>
              <a:buSzPts val="2000"/>
              <a:buChar char="●"/>
            </a:pPr>
            <a:r>
              <a:rPr lang="en" sz="2000">
                <a:solidFill>
                  <a:schemeClr val="dk2"/>
                </a:solidFill>
              </a:rPr>
              <a:t>Examine practice, materials and evidence of student learning</a:t>
            </a:r>
            <a:endParaRPr sz="2000">
              <a:solidFill>
                <a:schemeClr val="dk2"/>
              </a:solidFill>
            </a:endParaRPr>
          </a:p>
          <a:p>
            <a:pPr marL="457200" lvl="0" indent="-355600" algn="l" rtl="0">
              <a:spcBef>
                <a:spcPts val="0"/>
              </a:spcBef>
              <a:spcAft>
                <a:spcPts val="0"/>
              </a:spcAft>
              <a:buClr>
                <a:schemeClr val="dk2"/>
              </a:buClr>
              <a:buSzPts val="2000"/>
              <a:buChar char="●"/>
            </a:pPr>
            <a:r>
              <a:rPr lang="en" sz="2000">
                <a:solidFill>
                  <a:schemeClr val="dk2"/>
                </a:solidFill>
              </a:rPr>
              <a:t>Provide targeted feedback, insight and opportunities to dialogue </a:t>
            </a:r>
            <a:endParaRPr sz="2000">
              <a:solidFill>
                <a:schemeClr val="dk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6"/>
          <p:cNvSpPr/>
          <p:nvPr/>
        </p:nvSpPr>
        <p:spPr>
          <a:xfrm>
            <a:off x="392163" y="1180738"/>
            <a:ext cx="1656300" cy="525300"/>
          </a:xfrm>
          <a:prstGeom prst="roundRect">
            <a:avLst>
              <a:gd name="adj" fmla="val 16667"/>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chemeClr val="lt1"/>
                </a:solidFill>
                <a:latin typeface="Roboto"/>
                <a:ea typeface="Roboto"/>
                <a:cs typeface="Roboto"/>
                <a:sym typeface="Roboto"/>
              </a:rPr>
              <a:t>Gate Task Force </a:t>
            </a:r>
            <a:endParaRPr sz="1100">
              <a:solidFill>
                <a:schemeClr val="lt1"/>
              </a:solidFill>
              <a:latin typeface="Roboto"/>
              <a:ea typeface="Roboto"/>
              <a:cs typeface="Roboto"/>
              <a:sym typeface="Roboto"/>
            </a:endParaRPr>
          </a:p>
        </p:txBody>
      </p:sp>
      <p:sp>
        <p:nvSpPr>
          <p:cNvPr id="86" name="Google Shape;86;p16"/>
          <p:cNvSpPr/>
          <p:nvPr/>
        </p:nvSpPr>
        <p:spPr>
          <a:xfrm>
            <a:off x="392163" y="2392920"/>
            <a:ext cx="1656300" cy="525300"/>
          </a:xfrm>
          <a:prstGeom prst="roundRect">
            <a:avLst>
              <a:gd name="adj" fmla="val 16667"/>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rgbClr val="FFFFFF"/>
                </a:solidFill>
                <a:latin typeface="Roboto"/>
                <a:ea typeface="Roboto"/>
                <a:cs typeface="Roboto"/>
                <a:sym typeface="Roboto"/>
              </a:rPr>
              <a:t>Climate Committee</a:t>
            </a:r>
            <a:endParaRPr sz="1100">
              <a:solidFill>
                <a:srgbClr val="FFFFFF"/>
              </a:solidFill>
              <a:latin typeface="Roboto"/>
              <a:ea typeface="Roboto"/>
              <a:cs typeface="Roboto"/>
              <a:sym typeface="Roboto"/>
            </a:endParaRPr>
          </a:p>
        </p:txBody>
      </p:sp>
      <p:sp>
        <p:nvSpPr>
          <p:cNvPr id="87" name="Google Shape;87;p16"/>
          <p:cNvSpPr/>
          <p:nvPr/>
        </p:nvSpPr>
        <p:spPr>
          <a:xfrm>
            <a:off x="2225994" y="1777649"/>
            <a:ext cx="1656300" cy="525300"/>
          </a:xfrm>
          <a:prstGeom prst="roundRect">
            <a:avLst>
              <a:gd name="adj" fmla="val 16667"/>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chemeClr val="lt1"/>
                </a:solidFill>
                <a:latin typeface="Roboto"/>
                <a:ea typeface="Roboto"/>
                <a:cs typeface="Roboto"/>
                <a:sym typeface="Roboto"/>
              </a:rPr>
              <a:t>English Language Learner Roadmap Committee</a:t>
            </a:r>
            <a:endParaRPr sz="1100">
              <a:solidFill>
                <a:srgbClr val="FFFFFF"/>
              </a:solidFill>
              <a:latin typeface="Roboto"/>
              <a:ea typeface="Roboto"/>
              <a:cs typeface="Roboto"/>
              <a:sym typeface="Roboto"/>
            </a:endParaRPr>
          </a:p>
        </p:txBody>
      </p:sp>
      <p:sp>
        <p:nvSpPr>
          <p:cNvPr id="88" name="Google Shape;88;p16"/>
          <p:cNvSpPr/>
          <p:nvPr/>
        </p:nvSpPr>
        <p:spPr>
          <a:xfrm>
            <a:off x="5414575" y="1818725"/>
            <a:ext cx="3059100" cy="5253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Roboto"/>
                <a:ea typeface="Roboto"/>
                <a:cs typeface="Roboto"/>
                <a:sym typeface="Roboto"/>
              </a:rPr>
              <a:t>Deep Learning and Innovation</a:t>
            </a:r>
            <a:endParaRPr>
              <a:solidFill>
                <a:srgbClr val="FFFFFF"/>
              </a:solidFill>
              <a:latin typeface="Roboto"/>
              <a:ea typeface="Roboto"/>
              <a:cs typeface="Roboto"/>
              <a:sym typeface="Roboto"/>
            </a:endParaRPr>
          </a:p>
        </p:txBody>
      </p:sp>
      <p:sp>
        <p:nvSpPr>
          <p:cNvPr id="89" name="Google Shape;89;p16"/>
          <p:cNvSpPr/>
          <p:nvPr/>
        </p:nvSpPr>
        <p:spPr>
          <a:xfrm>
            <a:off x="5414575" y="2546650"/>
            <a:ext cx="3059100" cy="5253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rgbClr val="FFFFFF"/>
                </a:solidFill>
                <a:latin typeface="Roboto"/>
                <a:ea typeface="Roboto"/>
                <a:cs typeface="Roboto"/>
                <a:sym typeface="Roboto"/>
              </a:rPr>
              <a:t>Equity</a:t>
            </a:r>
            <a:endParaRPr sz="1500">
              <a:solidFill>
                <a:srgbClr val="FFFFFF"/>
              </a:solidFill>
              <a:latin typeface="Roboto"/>
              <a:ea typeface="Roboto"/>
              <a:cs typeface="Roboto"/>
              <a:sym typeface="Roboto"/>
            </a:endParaRPr>
          </a:p>
        </p:txBody>
      </p:sp>
      <p:sp>
        <p:nvSpPr>
          <p:cNvPr id="90" name="Google Shape;90;p16"/>
          <p:cNvSpPr/>
          <p:nvPr/>
        </p:nvSpPr>
        <p:spPr>
          <a:xfrm>
            <a:off x="5414575" y="3274575"/>
            <a:ext cx="3059100" cy="5253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Roboto"/>
                <a:ea typeface="Roboto"/>
                <a:cs typeface="Roboto"/>
                <a:sym typeface="Roboto"/>
              </a:rPr>
              <a:t>Social Emotional Well-Being</a:t>
            </a:r>
            <a:endParaRPr>
              <a:solidFill>
                <a:srgbClr val="FFFFFF"/>
              </a:solidFill>
              <a:latin typeface="Roboto"/>
              <a:ea typeface="Roboto"/>
              <a:cs typeface="Roboto"/>
              <a:sym typeface="Roboto"/>
            </a:endParaRPr>
          </a:p>
        </p:txBody>
      </p:sp>
      <p:sp>
        <p:nvSpPr>
          <p:cNvPr id="91" name="Google Shape;91;p16"/>
          <p:cNvSpPr/>
          <p:nvPr/>
        </p:nvSpPr>
        <p:spPr>
          <a:xfrm>
            <a:off x="392163" y="2999012"/>
            <a:ext cx="1656300" cy="525300"/>
          </a:xfrm>
          <a:prstGeom prst="roundRect">
            <a:avLst>
              <a:gd name="adj" fmla="val 16667"/>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rgbClr val="FFFFFF"/>
                </a:solidFill>
                <a:latin typeface="Roboto"/>
                <a:ea typeface="Roboto"/>
                <a:cs typeface="Roboto"/>
                <a:sym typeface="Roboto"/>
              </a:rPr>
              <a:t>Equity Steering Committee</a:t>
            </a:r>
            <a:endParaRPr sz="1100">
              <a:solidFill>
                <a:srgbClr val="FFFFFF"/>
              </a:solidFill>
              <a:latin typeface="Roboto"/>
              <a:ea typeface="Roboto"/>
              <a:cs typeface="Roboto"/>
              <a:sym typeface="Roboto"/>
            </a:endParaRPr>
          </a:p>
        </p:txBody>
      </p:sp>
      <p:sp>
        <p:nvSpPr>
          <p:cNvPr id="92" name="Google Shape;92;p16"/>
          <p:cNvSpPr/>
          <p:nvPr/>
        </p:nvSpPr>
        <p:spPr>
          <a:xfrm>
            <a:off x="392163" y="3605103"/>
            <a:ext cx="1656300" cy="525300"/>
          </a:xfrm>
          <a:prstGeom prst="roundRect">
            <a:avLst>
              <a:gd name="adj" fmla="val 16667"/>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rgbClr val="FFFFFF"/>
                </a:solidFill>
                <a:latin typeface="Roboto"/>
                <a:ea typeface="Roboto"/>
                <a:cs typeface="Roboto"/>
                <a:sym typeface="Roboto"/>
              </a:rPr>
              <a:t>Equity Working Group</a:t>
            </a:r>
            <a:endParaRPr sz="1100">
              <a:solidFill>
                <a:srgbClr val="FFFFFF"/>
              </a:solidFill>
              <a:latin typeface="Roboto"/>
              <a:ea typeface="Roboto"/>
              <a:cs typeface="Roboto"/>
              <a:sym typeface="Roboto"/>
            </a:endParaRPr>
          </a:p>
        </p:txBody>
      </p:sp>
      <p:sp>
        <p:nvSpPr>
          <p:cNvPr id="93" name="Google Shape;93;p16"/>
          <p:cNvSpPr/>
          <p:nvPr/>
        </p:nvSpPr>
        <p:spPr>
          <a:xfrm>
            <a:off x="392163" y="1786829"/>
            <a:ext cx="1656300" cy="525300"/>
          </a:xfrm>
          <a:prstGeom prst="roundRect">
            <a:avLst>
              <a:gd name="adj" fmla="val 16667"/>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rgbClr val="FFFFFF"/>
                </a:solidFill>
                <a:latin typeface="Roboto"/>
                <a:ea typeface="Roboto"/>
                <a:cs typeface="Roboto"/>
                <a:sym typeface="Roboto"/>
              </a:rPr>
              <a:t>Grade Reform Committee</a:t>
            </a:r>
            <a:endParaRPr sz="1100">
              <a:solidFill>
                <a:srgbClr val="FFFFFF"/>
              </a:solidFill>
              <a:latin typeface="Roboto"/>
              <a:ea typeface="Roboto"/>
              <a:cs typeface="Roboto"/>
              <a:sym typeface="Roboto"/>
            </a:endParaRPr>
          </a:p>
        </p:txBody>
      </p:sp>
      <p:sp>
        <p:nvSpPr>
          <p:cNvPr id="94" name="Google Shape;94;p16"/>
          <p:cNvSpPr/>
          <p:nvPr/>
        </p:nvSpPr>
        <p:spPr>
          <a:xfrm>
            <a:off x="392175" y="923200"/>
            <a:ext cx="3896400" cy="3414300"/>
          </a:xfrm>
          <a:prstGeom prst="rightBracket">
            <a:avLst>
              <a:gd name="adj" fmla="val 8333"/>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 </a:t>
            </a:r>
            <a:endParaRPr/>
          </a:p>
          <a:p>
            <a:pPr marL="0" lvl="0" indent="0" algn="l" rtl="0">
              <a:spcBef>
                <a:spcPts val="0"/>
              </a:spcBef>
              <a:spcAft>
                <a:spcPts val="0"/>
              </a:spcAft>
              <a:buNone/>
            </a:pPr>
            <a:endParaRPr/>
          </a:p>
          <a:p>
            <a:pPr marL="0" lvl="0" indent="0" algn="l" rtl="0">
              <a:spcBef>
                <a:spcPts val="0"/>
              </a:spcBef>
              <a:spcAft>
                <a:spcPts val="0"/>
              </a:spcAft>
              <a:buNone/>
            </a:pPr>
            <a:r>
              <a:rPr lang="en"/>
              <a:t> </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95" name="Google Shape;95;p16"/>
          <p:cNvSpPr/>
          <p:nvPr/>
        </p:nvSpPr>
        <p:spPr>
          <a:xfrm>
            <a:off x="2226000" y="2374547"/>
            <a:ext cx="1656300" cy="525300"/>
          </a:xfrm>
          <a:prstGeom prst="roundRect">
            <a:avLst>
              <a:gd name="adj" fmla="val 16667"/>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rgbClr val="FFFFFF"/>
                </a:solidFill>
                <a:latin typeface="Roboto"/>
                <a:ea typeface="Roboto"/>
                <a:cs typeface="Roboto"/>
                <a:sym typeface="Roboto"/>
              </a:rPr>
              <a:t>Social Emotional Learning Committee</a:t>
            </a:r>
            <a:endParaRPr sz="1100">
              <a:solidFill>
                <a:srgbClr val="FFFFFF"/>
              </a:solidFill>
              <a:latin typeface="Roboto"/>
              <a:ea typeface="Roboto"/>
              <a:cs typeface="Roboto"/>
              <a:sym typeface="Roboto"/>
            </a:endParaRPr>
          </a:p>
        </p:txBody>
      </p:sp>
      <p:sp>
        <p:nvSpPr>
          <p:cNvPr id="96" name="Google Shape;96;p16"/>
          <p:cNvSpPr/>
          <p:nvPr/>
        </p:nvSpPr>
        <p:spPr>
          <a:xfrm>
            <a:off x="2226000" y="2971446"/>
            <a:ext cx="1656300" cy="525300"/>
          </a:xfrm>
          <a:prstGeom prst="roundRect">
            <a:avLst>
              <a:gd name="adj" fmla="val 16667"/>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rgbClr val="FFFFFF"/>
                </a:solidFill>
                <a:latin typeface="Roboto"/>
                <a:ea typeface="Roboto"/>
                <a:cs typeface="Roboto"/>
                <a:sym typeface="Roboto"/>
              </a:rPr>
              <a:t>Career Tech Education Committee</a:t>
            </a:r>
            <a:endParaRPr sz="1100">
              <a:solidFill>
                <a:srgbClr val="FFFFFF"/>
              </a:solidFill>
              <a:latin typeface="Roboto"/>
              <a:ea typeface="Roboto"/>
              <a:cs typeface="Roboto"/>
              <a:sym typeface="Roboto"/>
            </a:endParaRPr>
          </a:p>
        </p:txBody>
      </p:sp>
      <p:sp>
        <p:nvSpPr>
          <p:cNvPr id="97" name="Google Shape;97;p16"/>
          <p:cNvSpPr txBox="1">
            <a:spLocks noGrp="1"/>
          </p:cNvSpPr>
          <p:nvPr>
            <p:ph type="title"/>
          </p:nvPr>
        </p:nvSpPr>
        <p:spPr>
          <a:xfrm>
            <a:off x="232500" y="67125"/>
            <a:ext cx="8826600" cy="60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200"/>
              <a:t>How will district committees </a:t>
            </a:r>
            <a:r>
              <a:rPr lang="en" sz="2200" i="1"/>
              <a:t>change</a:t>
            </a:r>
            <a:r>
              <a:rPr lang="en" sz="2200"/>
              <a:t> for the 2021-2022 school year?</a:t>
            </a:r>
            <a:endParaRPr sz="2200"/>
          </a:p>
          <a:p>
            <a:pPr marL="0" lvl="0" indent="0" algn="l" rtl="0">
              <a:spcBef>
                <a:spcPts val="0"/>
              </a:spcBef>
              <a:spcAft>
                <a:spcPts val="0"/>
              </a:spcAft>
              <a:buNone/>
            </a:pPr>
            <a:endParaRPr sz="100"/>
          </a:p>
        </p:txBody>
      </p:sp>
      <p:sp>
        <p:nvSpPr>
          <p:cNvPr id="98" name="Google Shape;98;p16"/>
          <p:cNvSpPr/>
          <p:nvPr/>
        </p:nvSpPr>
        <p:spPr>
          <a:xfrm>
            <a:off x="4312813" y="1818700"/>
            <a:ext cx="1077600" cy="1981200"/>
          </a:xfrm>
          <a:prstGeom prst="leftBrace">
            <a:avLst>
              <a:gd name="adj1" fmla="val 50000"/>
              <a:gd name="adj2" fmla="val 50000"/>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6"/>
          <p:cNvSpPr txBox="1"/>
          <p:nvPr/>
        </p:nvSpPr>
        <p:spPr>
          <a:xfrm>
            <a:off x="4525150" y="957975"/>
            <a:ext cx="4485900" cy="6810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1600"/>
              </a:spcAft>
              <a:buNone/>
            </a:pPr>
            <a:r>
              <a:rPr lang="en" sz="1500" b="1">
                <a:solidFill>
                  <a:schemeClr val="dk2"/>
                </a:solidFill>
                <a:latin typeface="Roboto"/>
                <a:ea typeface="Roboto"/>
                <a:cs typeface="Roboto"/>
                <a:sym typeface="Roboto"/>
              </a:rPr>
              <a:t>Restructure all committee work to align with these strategic directions</a:t>
            </a:r>
            <a:endParaRPr sz="1500" b="1">
              <a:solidFill>
                <a:schemeClr val="dk2"/>
              </a:solidFill>
              <a:latin typeface="Roboto"/>
              <a:ea typeface="Roboto"/>
              <a:cs typeface="Roboto"/>
              <a:sym typeface="Roboto"/>
            </a:endParaRPr>
          </a:p>
        </p:txBody>
      </p:sp>
      <p:sp>
        <p:nvSpPr>
          <p:cNvPr id="100" name="Google Shape;100;p16"/>
          <p:cNvSpPr/>
          <p:nvPr/>
        </p:nvSpPr>
        <p:spPr>
          <a:xfrm>
            <a:off x="2171669" y="1180750"/>
            <a:ext cx="1656300" cy="525300"/>
          </a:xfrm>
          <a:prstGeom prst="roundRect">
            <a:avLst>
              <a:gd name="adj" fmla="val 16667"/>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chemeClr val="lt1"/>
                </a:solidFill>
                <a:latin typeface="Roboto"/>
                <a:ea typeface="Roboto"/>
                <a:cs typeface="Roboto"/>
                <a:sym typeface="Roboto"/>
              </a:rPr>
              <a:t>SELPA Community Advisory Committee (CAC)</a:t>
            </a:r>
            <a:endParaRPr sz="800">
              <a:solidFill>
                <a:schemeClr val="lt1"/>
              </a:solidFill>
              <a:latin typeface="Roboto"/>
              <a:ea typeface="Roboto"/>
              <a:cs typeface="Roboto"/>
              <a:sym typeface="Roboto"/>
            </a:endParaRPr>
          </a:p>
        </p:txBody>
      </p:sp>
      <p:sp>
        <p:nvSpPr>
          <p:cNvPr id="101" name="Google Shape;101;p16"/>
          <p:cNvSpPr/>
          <p:nvPr/>
        </p:nvSpPr>
        <p:spPr>
          <a:xfrm>
            <a:off x="2225988" y="3568345"/>
            <a:ext cx="1656300" cy="525300"/>
          </a:xfrm>
          <a:prstGeom prst="roundRect">
            <a:avLst>
              <a:gd name="adj" fmla="val 16667"/>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rgbClr val="FFFFFF"/>
                </a:solidFill>
                <a:latin typeface="Roboto"/>
                <a:ea typeface="Roboto"/>
                <a:cs typeface="Roboto"/>
                <a:sym typeface="Roboto"/>
              </a:rPr>
              <a:t>District English Language Learner Committee (DELAC)</a:t>
            </a:r>
            <a:endParaRPr sz="1100">
              <a:solidFill>
                <a:srgbClr val="FFFFFF"/>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grpSp>
        <p:nvGrpSpPr>
          <p:cNvPr id="106" name="Google Shape;106;p17"/>
          <p:cNvGrpSpPr/>
          <p:nvPr/>
        </p:nvGrpSpPr>
        <p:grpSpPr>
          <a:xfrm rot="-1402976" flipH="1">
            <a:off x="5194105" y="2004904"/>
            <a:ext cx="2954590" cy="2830939"/>
            <a:chOff x="2820225" y="891450"/>
            <a:chExt cx="3175200" cy="3175200"/>
          </a:xfrm>
        </p:grpSpPr>
        <p:sp>
          <p:nvSpPr>
            <p:cNvPr id="107" name="Google Shape;107;p17"/>
            <p:cNvSpPr/>
            <p:nvPr/>
          </p:nvSpPr>
          <p:spPr>
            <a:xfrm rot="10800000">
              <a:off x="2820225" y="891450"/>
              <a:ext cx="3175200" cy="3175200"/>
            </a:xfrm>
            <a:prstGeom prst="blockArc">
              <a:avLst>
                <a:gd name="adj1" fmla="val 5399801"/>
                <a:gd name="adj2" fmla="val 3012680"/>
                <a:gd name="adj3" fmla="val 6939"/>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7"/>
            <p:cNvSpPr/>
            <p:nvPr/>
          </p:nvSpPr>
          <p:spPr>
            <a:xfrm rot="10800000">
              <a:off x="3175023" y="1179900"/>
              <a:ext cx="450600" cy="4506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17"/>
          <p:cNvSpPr/>
          <p:nvPr/>
        </p:nvSpPr>
        <p:spPr>
          <a:xfrm>
            <a:off x="3310208" y="1821251"/>
            <a:ext cx="2523600" cy="3525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600">
                <a:solidFill>
                  <a:srgbClr val="FFFFFF"/>
                </a:solidFill>
                <a:latin typeface="Roboto"/>
                <a:ea typeface="Roboto"/>
                <a:cs typeface="Roboto"/>
                <a:sym typeface="Roboto"/>
              </a:rPr>
              <a:t>STRATEGIC DIRECTIONS</a:t>
            </a:r>
            <a:endParaRPr sz="1600">
              <a:solidFill>
                <a:srgbClr val="FFFFFF"/>
              </a:solidFill>
              <a:latin typeface="Roboto"/>
              <a:ea typeface="Roboto"/>
              <a:cs typeface="Roboto"/>
              <a:sym typeface="Roboto"/>
            </a:endParaRPr>
          </a:p>
        </p:txBody>
      </p:sp>
      <p:sp>
        <p:nvSpPr>
          <p:cNvPr id="110" name="Google Shape;110;p17"/>
          <p:cNvSpPr/>
          <p:nvPr/>
        </p:nvSpPr>
        <p:spPr>
          <a:xfrm>
            <a:off x="6130850" y="4309354"/>
            <a:ext cx="1081500" cy="554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300">
                <a:solidFill>
                  <a:schemeClr val="lt1"/>
                </a:solidFill>
                <a:latin typeface="Roboto"/>
                <a:ea typeface="Roboto"/>
                <a:cs typeface="Roboto"/>
                <a:sym typeface="Roboto"/>
              </a:rPr>
              <a:t>Equity</a:t>
            </a:r>
            <a:endParaRPr>
              <a:solidFill>
                <a:srgbClr val="FFFFFF"/>
              </a:solidFill>
            </a:endParaRPr>
          </a:p>
        </p:txBody>
      </p:sp>
      <p:sp>
        <p:nvSpPr>
          <p:cNvPr id="111" name="Google Shape;111;p17"/>
          <p:cNvSpPr txBox="1"/>
          <p:nvPr/>
        </p:nvSpPr>
        <p:spPr>
          <a:xfrm>
            <a:off x="3869323" y="2872459"/>
            <a:ext cx="1735800" cy="352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Roboto"/>
              <a:ea typeface="Roboto"/>
              <a:cs typeface="Roboto"/>
              <a:sym typeface="Roboto"/>
            </a:endParaRPr>
          </a:p>
        </p:txBody>
      </p:sp>
      <p:pic>
        <p:nvPicPr>
          <p:cNvPr id="112" name="Google Shape;112;p17"/>
          <p:cNvPicPr preferRelativeResize="0"/>
          <p:nvPr/>
        </p:nvPicPr>
        <p:blipFill>
          <a:blip r:embed="rId3">
            <a:alphaModFix/>
          </a:blip>
          <a:stretch>
            <a:fillRect/>
          </a:stretch>
        </p:blipFill>
        <p:spPr>
          <a:xfrm>
            <a:off x="5938695" y="2747690"/>
            <a:ext cx="1562875" cy="1130685"/>
          </a:xfrm>
          <a:prstGeom prst="rect">
            <a:avLst/>
          </a:prstGeom>
          <a:noFill/>
          <a:ln>
            <a:noFill/>
          </a:ln>
        </p:spPr>
      </p:pic>
      <p:sp>
        <p:nvSpPr>
          <p:cNvPr id="113" name="Google Shape;113;p17"/>
          <p:cNvSpPr txBox="1">
            <a:spLocks noGrp="1"/>
          </p:cNvSpPr>
          <p:nvPr>
            <p:ph type="title"/>
          </p:nvPr>
        </p:nvSpPr>
        <p:spPr>
          <a:xfrm>
            <a:off x="186638" y="75151"/>
            <a:ext cx="7953600" cy="530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a:t>Committee Work</a:t>
            </a:r>
            <a:endParaRPr/>
          </a:p>
        </p:txBody>
      </p:sp>
      <p:grpSp>
        <p:nvGrpSpPr>
          <p:cNvPr id="114" name="Google Shape;114;p17"/>
          <p:cNvGrpSpPr/>
          <p:nvPr/>
        </p:nvGrpSpPr>
        <p:grpSpPr>
          <a:xfrm rot="1492477">
            <a:off x="928740" y="2002886"/>
            <a:ext cx="2950751" cy="2835190"/>
            <a:chOff x="2820225" y="891450"/>
            <a:chExt cx="3175200" cy="3175200"/>
          </a:xfrm>
        </p:grpSpPr>
        <p:sp>
          <p:nvSpPr>
            <p:cNvPr id="115" name="Google Shape;115;p17"/>
            <p:cNvSpPr/>
            <p:nvPr/>
          </p:nvSpPr>
          <p:spPr>
            <a:xfrm rot="10800000">
              <a:off x="2820225" y="891450"/>
              <a:ext cx="3175200" cy="3175200"/>
            </a:xfrm>
            <a:prstGeom prst="blockArc">
              <a:avLst>
                <a:gd name="adj1" fmla="val 5399801"/>
                <a:gd name="adj2" fmla="val 3012680"/>
                <a:gd name="adj3" fmla="val 6939"/>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7"/>
            <p:cNvSpPr/>
            <p:nvPr/>
          </p:nvSpPr>
          <p:spPr>
            <a:xfrm rot="10800000">
              <a:off x="3175023" y="1179900"/>
              <a:ext cx="450600" cy="4506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 name="Google Shape;117;p17"/>
          <p:cNvSpPr/>
          <p:nvPr/>
        </p:nvSpPr>
        <p:spPr>
          <a:xfrm>
            <a:off x="1020783" y="4170086"/>
            <a:ext cx="933600" cy="554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rgbClr val="FFFFFF"/>
                </a:solidFill>
                <a:latin typeface="Roboto"/>
                <a:ea typeface="Roboto"/>
                <a:cs typeface="Roboto"/>
                <a:sym typeface="Roboto"/>
              </a:rPr>
              <a:t>Access to Excellence</a:t>
            </a:r>
            <a:endParaRPr sz="1300">
              <a:solidFill>
                <a:srgbClr val="FFFFFF"/>
              </a:solidFill>
            </a:endParaRPr>
          </a:p>
        </p:txBody>
      </p:sp>
      <p:sp>
        <p:nvSpPr>
          <p:cNvPr id="118" name="Google Shape;118;p17"/>
          <p:cNvSpPr/>
          <p:nvPr/>
        </p:nvSpPr>
        <p:spPr>
          <a:xfrm>
            <a:off x="391349" y="3035688"/>
            <a:ext cx="1081500" cy="554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a:solidFill>
                  <a:srgbClr val="FFFFFF"/>
                </a:solidFill>
                <a:latin typeface="Roboto"/>
                <a:ea typeface="Roboto"/>
                <a:cs typeface="Roboto"/>
                <a:sym typeface="Roboto"/>
              </a:rPr>
              <a:t>F</a:t>
            </a:r>
            <a:r>
              <a:rPr lang="en" sz="1200">
                <a:solidFill>
                  <a:srgbClr val="FFFFFF"/>
                </a:solidFill>
                <a:latin typeface="Roboto"/>
                <a:ea typeface="Roboto"/>
                <a:cs typeface="Roboto"/>
                <a:sym typeface="Roboto"/>
              </a:rPr>
              <a:t>acilities Oversight and Advisory</a:t>
            </a:r>
            <a:endParaRPr sz="1200">
              <a:solidFill>
                <a:srgbClr val="FFFFFF"/>
              </a:solidFill>
            </a:endParaRPr>
          </a:p>
        </p:txBody>
      </p:sp>
      <p:sp>
        <p:nvSpPr>
          <p:cNvPr id="119" name="Google Shape;119;p17"/>
          <p:cNvSpPr/>
          <p:nvPr/>
        </p:nvSpPr>
        <p:spPr>
          <a:xfrm>
            <a:off x="3335391" y="3035728"/>
            <a:ext cx="884100" cy="554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rgbClr val="FFFFFF"/>
                </a:solidFill>
                <a:latin typeface="Roboto"/>
                <a:ea typeface="Roboto"/>
                <a:cs typeface="Roboto"/>
                <a:sym typeface="Roboto"/>
              </a:rPr>
              <a:t>Parcel Tax</a:t>
            </a:r>
            <a:endParaRPr sz="1800">
              <a:solidFill>
                <a:srgbClr val="FFFFFF"/>
              </a:solidFill>
            </a:endParaRPr>
          </a:p>
        </p:txBody>
      </p:sp>
      <p:sp>
        <p:nvSpPr>
          <p:cNvPr id="120" name="Google Shape;120;p17"/>
          <p:cNvSpPr/>
          <p:nvPr/>
        </p:nvSpPr>
        <p:spPr>
          <a:xfrm>
            <a:off x="2823531" y="4170086"/>
            <a:ext cx="933600" cy="554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rgbClr val="FFFFFF"/>
                </a:solidFill>
                <a:latin typeface="Roboto"/>
                <a:ea typeface="Roboto"/>
                <a:cs typeface="Roboto"/>
                <a:sym typeface="Roboto"/>
              </a:rPr>
              <a:t>Student Senate</a:t>
            </a:r>
            <a:endParaRPr sz="1300">
              <a:solidFill>
                <a:srgbClr val="FFFFFF"/>
              </a:solidFill>
            </a:endParaRPr>
          </a:p>
        </p:txBody>
      </p:sp>
      <p:sp>
        <p:nvSpPr>
          <p:cNvPr id="121" name="Google Shape;121;p17"/>
          <p:cNvSpPr/>
          <p:nvPr/>
        </p:nvSpPr>
        <p:spPr>
          <a:xfrm>
            <a:off x="4636437" y="3035728"/>
            <a:ext cx="1338900" cy="5547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200">
                <a:solidFill>
                  <a:schemeClr val="lt1"/>
                </a:solidFill>
                <a:latin typeface="Roboto"/>
                <a:ea typeface="Roboto"/>
                <a:cs typeface="Roboto"/>
                <a:sym typeface="Roboto"/>
              </a:rPr>
              <a:t>Social Emotional Wellbeing</a:t>
            </a:r>
            <a:endParaRPr sz="1200">
              <a:solidFill>
                <a:schemeClr val="lt1"/>
              </a:solidFill>
              <a:latin typeface="Roboto"/>
              <a:ea typeface="Roboto"/>
              <a:cs typeface="Roboto"/>
              <a:sym typeface="Roboto"/>
            </a:endParaRPr>
          </a:p>
        </p:txBody>
      </p:sp>
      <p:sp>
        <p:nvSpPr>
          <p:cNvPr id="122" name="Google Shape;122;p17"/>
          <p:cNvSpPr/>
          <p:nvPr/>
        </p:nvSpPr>
        <p:spPr>
          <a:xfrm>
            <a:off x="7398948" y="3035728"/>
            <a:ext cx="1205100" cy="554700"/>
          </a:xfrm>
          <a:prstGeom prst="rect">
            <a:avLst/>
          </a:prstGeom>
          <a:solidFill>
            <a:schemeClr val="dk1"/>
          </a:solid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200">
                <a:solidFill>
                  <a:schemeClr val="lt1"/>
                </a:solidFill>
                <a:latin typeface="Roboto"/>
                <a:ea typeface="Roboto"/>
                <a:cs typeface="Roboto"/>
                <a:sym typeface="Roboto"/>
              </a:rPr>
              <a:t>Deep Learning and Innovation</a:t>
            </a:r>
            <a:endParaRPr sz="1200">
              <a:solidFill>
                <a:schemeClr val="lt1"/>
              </a:solidFill>
            </a:endParaRPr>
          </a:p>
        </p:txBody>
      </p:sp>
      <p:sp>
        <p:nvSpPr>
          <p:cNvPr id="123" name="Google Shape;123;p17"/>
          <p:cNvSpPr/>
          <p:nvPr/>
        </p:nvSpPr>
        <p:spPr>
          <a:xfrm>
            <a:off x="3199650" y="807727"/>
            <a:ext cx="2744700" cy="554700"/>
          </a:xfrm>
          <a:prstGeom prst="rect">
            <a:avLst/>
          </a:prstGeom>
          <a:solidFill>
            <a:srgbClr val="1155C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solidFill>
                  <a:srgbClr val="FFFFFF"/>
                </a:solidFill>
                <a:latin typeface="Roboto"/>
                <a:ea typeface="Roboto"/>
                <a:cs typeface="Roboto"/>
                <a:sym typeface="Roboto"/>
              </a:rPr>
              <a:t>Board of Education</a:t>
            </a:r>
            <a:endParaRPr sz="2300">
              <a:solidFill>
                <a:srgbClr val="FFFFFF"/>
              </a:solidFill>
              <a:latin typeface="Roboto"/>
              <a:ea typeface="Roboto"/>
              <a:cs typeface="Roboto"/>
              <a:sym typeface="Roboto"/>
            </a:endParaRPr>
          </a:p>
        </p:txBody>
      </p:sp>
      <p:cxnSp>
        <p:nvCxnSpPr>
          <p:cNvPr id="124" name="Google Shape;124;p17"/>
          <p:cNvCxnSpPr/>
          <p:nvPr/>
        </p:nvCxnSpPr>
        <p:spPr>
          <a:xfrm rot="8465627">
            <a:off x="3619936" y="2346183"/>
            <a:ext cx="337713" cy="9343"/>
          </a:xfrm>
          <a:prstGeom prst="straightConnector1">
            <a:avLst/>
          </a:prstGeom>
          <a:noFill/>
          <a:ln w="28575" cap="flat" cmpd="sng">
            <a:solidFill>
              <a:schemeClr val="accent2"/>
            </a:solidFill>
            <a:prstDash val="solid"/>
            <a:round/>
            <a:headEnd type="none" w="med" len="med"/>
            <a:tailEnd type="triangle" w="med" len="med"/>
          </a:ln>
        </p:spPr>
      </p:cxnSp>
      <p:cxnSp>
        <p:nvCxnSpPr>
          <p:cNvPr id="125" name="Google Shape;125;p17"/>
          <p:cNvCxnSpPr/>
          <p:nvPr/>
        </p:nvCxnSpPr>
        <p:spPr>
          <a:xfrm rot="8465627" flipH="1">
            <a:off x="3743836" y="2433357"/>
            <a:ext cx="337713" cy="9343"/>
          </a:xfrm>
          <a:prstGeom prst="straightConnector1">
            <a:avLst/>
          </a:prstGeom>
          <a:noFill/>
          <a:ln w="28575" cap="flat" cmpd="sng">
            <a:solidFill>
              <a:schemeClr val="accent2"/>
            </a:solidFill>
            <a:prstDash val="solid"/>
            <a:round/>
            <a:headEnd type="none" w="med" len="med"/>
            <a:tailEnd type="triangle" w="med" len="med"/>
          </a:ln>
        </p:spPr>
      </p:cxnSp>
      <p:cxnSp>
        <p:nvCxnSpPr>
          <p:cNvPr id="126" name="Google Shape;126;p17"/>
          <p:cNvCxnSpPr/>
          <p:nvPr/>
        </p:nvCxnSpPr>
        <p:spPr>
          <a:xfrm rot="-8465627" flipH="1">
            <a:off x="4985614" y="2389736"/>
            <a:ext cx="337713" cy="9343"/>
          </a:xfrm>
          <a:prstGeom prst="straightConnector1">
            <a:avLst/>
          </a:prstGeom>
          <a:noFill/>
          <a:ln w="28575" cap="flat" cmpd="sng">
            <a:solidFill>
              <a:schemeClr val="accent2"/>
            </a:solidFill>
            <a:prstDash val="solid"/>
            <a:round/>
            <a:headEnd type="none" w="med" len="med"/>
            <a:tailEnd type="triangle" w="med" len="med"/>
          </a:ln>
        </p:spPr>
      </p:cxnSp>
      <p:cxnSp>
        <p:nvCxnSpPr>
          <p:cNvPr id="127" name="Google Shape;127;p17"/>
          <p:cNvCxnSpPr/>
          <p:nvPr/>
        </p:nvCxnSpPr>
        <p:spPr>
          <a:xfrm rot="-8465627">
            <a:off x="4861714" y="2476910"/>
            <a:ext cx="337713" cy="9343"/>
          </a:xfrm>
          <a:prstGeom prst="straightConnector1">
            <a:avLst/>
          </a:prstGeom>
          <a:noFill/>
          <a:ln w="28575" cap="flat" cmpd="sng">
            <a:solidFill>
              <a:schemeClr val="accent2"/>
            </a:solidFill>
            <a:prstDash val="solid"/>
            <a:round/>
            <a:headEnd type="none" w="med" len="med"/>
            <a:tailEnd type="triangle" w="med" len="med"/>
          </a:ln>
        </p:spPr>
      </p:cxnSp>
      <p:cxnSp>
        <p:nvCxnSpPr>
          <p:cNvPr id="128" name="Google Shape;128;p17"/>
          <p:cNvCxnSpPr/>
          <p:nvPr/>
        </p:nvCxnSpPr>
        <p:spPr>
          <a:xfrm>
            <a:off x="4474463" y="1402675"/>
            <a:ext cx="1800" cy="351000"/>
          </a:xfrm>
          <a:prstGeom prst="straightConnector1">
            <a:avLst/>
          </a:prstGeom>
          <a:noFill/>
          <a:ln w="28575" cap="flat" cmpd="sng">
            <a:solidFill>
              <a:schemeClr val="accent2"/>
            </a:solidFill>
            <a:prstDash val="solid"/>
            <a:round/>
            <a:headEnd type="none" w="med" len="med"/>
            <a:tailEnd type="triangle" w="med" len="med"/>
          </a:ln>
        </p:spPr>
      </p:cxnSp>
      <p:cxnSp>
        <p:nvCxnSpPr>
          <p:cNvPr id="129" name="Google Shape;129;p17"/>
          <p:cNvCxnSpPr/>
          <p:nvPr/>
        </p:nvCxnSpPr>
        <p:spPr>
          <a:xfrm rot="10800000" flipH="1">
            <a:off x="4618463" y="1402675"/>
            <a:ext cx="1800" cy="351000"/>
          </a:xfrm>
          <a:prstGeom prst="straightConnector1">
            <a:avLst/>
          </a:prstGeom>
          <a:noFill/>
          <a:ln w="28575" cap="flat" cmpd="sng">
            <a:solidFill>
              <a:schemeClr val="accent2"/>
            </a:solidFill>
            <a:prstDash val="solid"/>
            <a:round/>
            <a:headEnd type="none" w="med" len="med"/>
            <a:tailEnd type="triangle" w="med" len="med"/>
          </a:ln>
        </p:spPr>
      </p:cxnSp>
      <p:pic>
        <p:nvPicPr>
          <p:cNvPr id="130" name="Google Shape;130;p17"/>
          <p:cNvPicPr preferRelativeResize="0"/>
          <p:nvPr/>
        </p:nvPicPr>
        <p:blipFill>
          <a:blip r:embed="rId4">
            <a:alphaModFix/>
          </a:blip>
          <a:stretch>
            <a:fillRect/>
          </a:stretch>
        </p:blipFill>
        <p:spPr>
          <a:xfrm>
            <a:off x="1769714" y="2678637"/>
            <a:ext cx="1268810" cy="126881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pic>
        <p:nvPicPr>
          <p:cNvPr id="135" name="Google Shape;135;p18"/>
          <p:cNvPicPr preferRelativeResize="0"/>
          <p:nvPr/>
        </p:nvPicPr>
        <p:blipFill>
          <a:blip r:embed="rId3">
            <a:alphaModFix/>
          </a:blip>
          <a:stretch>
            <a:fillRect/>
          </a:stretch>
        </p:blipFill>
        <p:spPr>
          <a:xfrm>
            <a:off x="3782667" y="2628321"/>
            <a:ext cx="1493486" cy="1102576"/>
          </a:xfrm>
          <a:prstGeom prst="rect">
            <a:avLst/>
          </a:prstGeom>
          <a:noFill/>
          <a:ln>
            <a:noFill/>
          </a:ln>
        </p:spPr>
      </p:pic>
      <p:grpSp>
        <p:nvGrpSpPr>
          <p:cNvPr id="136" name="Google Shape;136;p18"/>
          <p:cNvGrpSpPr/>
          <p:nvPr/>
        </p:nvGrpSpPr>
        <p:grpSpPr>
          <a:xfrm rot="-1435066" flipH="1">
            <a:off x="3411552" y="2163928"/>
            <a:ext cx="2271999" cy="2235900"/>
            <a:chOff x="2820225" y="891450"/>
            <a:chExt cx="3175200" cy="3175200"/>
          </a:xfrm>
        </p:grpSpPr>
        <p:sp>
          <p:nvSpPr>
            <p:cNvPr id="137" name="Google Shape;137;p18"/>
            <p:cNvSpPr/>
            <p:nvPr/>
          </p:nvSpPr>
          <p:spPr>
            <a:xfrm rot="10800000">
              <a:off x="2820225" y="891450"/>
              <a:ext cx="3175200" cy="3175200"/>
            </a:xfrm>
            <a:prstGeom prst="blockArc">
              <a:avLst>
                <a:gd name="adj1" fmla="val 5399801"/>
                <a:gd name="adj2" fmla="val 3012680"/>
                <a:gd name="adj3" fmla="val 6939"/>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8"/>
            <p:cNvSpPr/>
            <p:nvPr/>
          </p:nvSpPr>
          <p:spPr>
            <a:xfrm rot="10800000">
              <a:off x="3175023" y="1179900"/>
              <a:ext cx="450600" cy="4506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8"/>
          <p:cNvSpPr/>
          <p:nvPr/>
        </p:nvSpPr>
        <p:spPr>
          <a:xfrm>
            <a:off x="2186313" y="2640000"/>
            <a:ext cx="1493400" cy="8769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endParaRPr sz="1300">
              <a:solidFill>
                <a:schemeClr val="lt1"/>
              </a:solidFill>
              <a:latin typeface="Roboto"/>
              <a:ea typeface="Roboto"/>
              <a:cs typeface="Roboto"/>
              <a:sym typeface="Roboto"/>
            </a:endParaRPr>
          </a:p>
          <a:p>
            <a:pPr marL="0" lvl="0" indent="0" algn="ctr" rtl="0">
              <a:lnSpc>
                <a:spcPct val="100000"/>
              </a:lnSpc>
              <a:spcBef>
                <a:spcPts val="0"/>
              </a:spcBef>
              <a:spcAft>
                <a:spcPts val="0"/>
              </a:spcAft>
              <a:buNone/>
            </a:pPr>
            <a:r>
              <a:rPr lang="en" sz="1200">
                <a:solidFill>
                  <a:schemeClr val="lt1"/>
                </a:solidFill>
                <a:latin typeface="Roboto"/>
                <a:ea typeface="Roboto"/>
                <a:cs typeface="Roboto"/>
                <a:sym typeface="Roboto"/>
              </a:rPr>
              <a:t>Social </a:t>
            </a:r>
            <a:endParaRPr sz="1200">
              <a:solidFill>
                <a:schemeClr val="lt1"/>
              </a:solidFill>
              <a:latin typeface="Roboto"/>
              <a:ea typeface="Roboto"/>
              <a:cs typeface="Roboto"/>
              <a:sym typeface="Roboto"/>
            </a:endParaRPr>
          </a:p>
          <a:p>
            <a:pPr marL="0" lvl="0" indent="0" algn="ctr" rtl="0">
              <a:lnSpc>
                <a:spcPct val="100000"/>
              </a:lnSpc>
              <a:spcBef>
                <a:spcPts val="0"/>
              </a:spcBef>
              <a:spcAft>
                <a:spcPts val="0"/>
              </a:spcAft>
              <a:buNone/>
            </a:pPr>
            <a:r>
              <a:rPr lang="en" sz="1200">
                <a:solidFill>
                  <a:schemeClr val="lt1"/>
                </a:solidFill>
                <a:latin typeface="Roboto"/>
                <a:ea typeface="Roboto"/>
                <a:cs typeface="Roboto"/>
                <a:sym typeface="Roboto"/>
              </a:rPr>
              <a:t>Emotional Wellbeing Steering Committee</a:t>
            </a:r>
            <a:endParaRPr sz="1200">
              <a:solidFill>
                <a:schemeClr val="lt1"/>
              </a:solidFill>
              <a:latin typeface="Roboto"/>
              <a:ea typeface="Roboto"/>
              <a:cs typeface="Roboto"/>
              <a:sym typeface="Roboto"/>
            </a:endParaRPr>
          </a:p>
          <a:p>
            <a:pPr marL="0" lvl="0" indent="0" algn="l" rtl="0">
              <a:lnSpc>
                <a:spcPct val="100000"/>
              </a:lnSpc>
              <a:spcBef>
                <a:spcPts val="0"/>
              </a:spcBef>
              <a:spcAft>
                <a:spcPts val="0"/>
              </a:spcAft>
              <a:buNone/>
            </a:pPr>
            <a:endParaRPr sz="1300">
              <a:solidFill>
                <a:schemeClr val="lt1"/>
              </a:solidFill>
              <a:latin typeface="Roboto"/>
              <a:ea typeface="Roboto"/>
              <a:cs typeface="Roboto"/>
              <a:sym typeface="Roboto"/>
            </a:endParaRPr>
          </a:p>
        </p:txBody>
      </p:sp>
      <p:sp>
        <p:nvSpPr>
          <p:cNvPr id="140" name="Google Shape;140;p18"/>
          <p:cNvSpPr/>
          <p:nvPr/>
        </p:nvSpPr>
        <p:spPr>
          <a:xfrm>
            <a:off x="4000850" y="3765037"/>
            <a:ext cx="1197600" cy="671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200">
                <a:solidFill>
                  <a:schemeClr val="lt1"/>
                </a:solidFill>
                <a:latin typeface="Roboto"/>
                <a:ea typeface="Roboto"/>
                <a:cs typeface="Roboto"/>
                <a:sym typeface="Roboto"/>
              </a:rPr>
              <a:t>Equity Steering Committee</a:t>
            </a:r>
            <a:endParaRPr sz="1300">
              <a:solidFill>
                <a:srgbClr val="FFFFFF"/>
              </a:solidFill>
            </a:endParaRPr>
          </a:p>
        </p:txBody>
      </p:sp>
      <p:sp>
        <p:nvSpPr>
          <p:cNvPr id="141" name="Google Shape;141;p18"/>
          <p:cNvSpPr/>
          <p:nvPr/>
        </p:nvSpPr>
        <p:spPr>
          <a:xfrm>
            <a:off x="5379088" y="2640000"/>
            <a:ext cx="1578600" cy="9234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200">
                <a:solidFill>
                  <a:schemeClr val="lt1"/>
                </a:solidFill>
                <a:latin typeface="Roboto"/>
                <a:ea typeface="Roboto"/>
                <a:cs typeface="Roboto"/>
                <a:sym typeface="Roboto"/>
              </a:rPr>
              <a:t>Deep Learning and Innovation Steering Committee</a:t>
            </a:r>
            <a:endParaRPr sz="1200">
              <a:solidFill>
                <a:schemeClr val="lt1"/>
              </a:solidFill>
            </a:endParaRPr>
          </a:p>
        </p:txBody>
      </p:sp>
      <p:sp>
        <p:nvSpPr>
          <p:cNvPr id="142" name="Google Shape;142;p18"/>
          <p:cNvSpPr txBox="1">
            <a:spLocks noGrp="1"/>
          </p:cNvSpPr>
          <p:nvPr>
            <p:ph type="title"/>
          </p:nvPr>
        </p:nvSpPr>
        <p:spPr>
          <a:xfrm>
            <a:off x="158475" y="-11875"/>
            <a:ext cx="8238300" cy="671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a:t>Committee Process and Feedback Loops</a:t>
            </a:r>
            <a:endParaRPr sz="3200"/>
          </a:p>
        </p:txBody>
      </p:sp>
      <p:cxnSp>
        <p:nvCxnSpPr>
          <p:cNvPr id="143" name="Google Shape;143;p18"/>
          <p:cNvCxnSpPr/>
          <p:nvPr/>
        </p:nvCxnSpPr>
        <p:spPr>
          <a:xfrm rot="10800000">
            <a:off x="1689510" y="3048935"/>
            <a:ext cx="368700" cy="9900"/>
          </a:xfrm>
          <a:prstGeom prst="straightConnector1">
            <a:avLst/>
          </a:prstGeom>
          <a:noFill/>
          <a:ln w="28575" cap="flat" cmpd="sng">
            <a:solidFill>
              <a:schemeClr val="accent2"/>
            </a:solidFill>
            <a:prstDash val="solid"/>
            <a:round/>
            <a:headEnd type="none" w="med" len="med"/>
            <a:tailEnd type="triangle" w="med" len="med"/>
          </a:ln>
        </p:spPr>
      </p:cxnSp>
      <p:cxnSp>
        <p:nvCxnSpPr>
          <p:cNvPr id="144" name="Google Shape;144;p18"/>
          <p:cNvCxnSpPr/>
          <p:nvPr/>
        </p:nvCxnSpPr>
        <p:spPr>
          <a:xfrm rot="10800000" flipH="1">
            <a:off x="7117399" y="3028697"/>
            <a:ext cx="368700" cy="9900"/>
          </a:xfrm>
          <a:prstGeom prst="straightConnector1">
            <a:avLst/>
          </a:prstGeom>
          <a:noFill/>
          <a:ln w="28575" cap="flat" cmpd="sng">
            <a:solidFill>
              <a:schemeClr val="accent2"/>
            </a:solidFill>
            <a:prstDash val="solid"/>
            <a:round/>
            <a:headEnd type="none" w="med" len="med"/>
            <a:tailEnd type="triangle" w="med" len="med"/>
          </a:ln>
        </p:spPr>
      </p:cxnSp>
      <p:cxnSp>
        <p:nvCxnSpPr>
          <p:cNvPr id="145" name="Google Shape;145;p18"/>
          <p:cNvCxnSpPr/>
          <p:nvPr/>
        </p:nvCxnSpPr>
        <p:spPr>
          <a:xfrm>
            <a:off x="4526750" y="4479014"/>
            <a:ext cx="1800" cy="345300"/>
          </a:xfrm>
          <a:prstGeom prst="straightConnector1">
            <a:avLst/>
          </a:prstGeom>
          <a:noFill/>
          <a:ln w="28575" cap="flat" cmpd="sng">
            <a:solidFill>
              <a:schemeClr val="accent2"/>
            </a:solidFill>
            <a:prstDash val="solid"/>
            <a:round/>
            <a:headEnd type="none" w="med" len="med"/>
            <a:tailEnd type="triangle" w="med" len="med"/>
          </a:ln>
        </p:spPr>
      </p:cxnSp>
      <p:sp>
        <p:nvSpPr>
          <p:cNvPr id="146" name="Google Shape;146;p18"/>
          <p:cNvSpPr txBox="1"/>
          <p:nvPr/>
        </p:nvSpPr>
        <p:spPr>
          <a:xfrm>
            <a:off x="301100" y="2825150"/>
            <a:ext cx="1388400" cy="615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latin typeface="Roboto"/>
                <a:ea typeface="Roboto"/>
                <a:cs typeface="Roboto"/>
                <a:sym typeface="Roboto"/>
              </a:rPr>
              <a:t>Subcommittee</a:t>
            </a:r>
            <a:endParaRPr b="1">
              <a:latin typeface="Roboto"/>
              <a:ea typeface="Roboto"/>
              <a:cs typeface="Roboto"/>
              <a:sym typeface="Roboto"/>
            </a:endParaRPr>
          </a:p>
          <a:p>
            <a:pPr marL="0" lvl="0" indent="0" algn="ctr" rtl="0">
              <a:spcBef>
                <a:spcPts val="0"/>
              </a:spcBef>
              <a:spcAft>
                <a:spcPts val="0"/>
              </a:spcAft>
              <a:buNone/>
            </a:pPr>
            <a:r>
              <a:rPr lang="en" b="1">
                <a:latin typeface="Roboto"/>
                <a:ea typeface="Roboto"/>
                <a:cs typeface="Roboto"/>
                <a:sym typeface="Roboto"/>
              </a:rPr>
              <a:t>Leads </a:t>
            </a:r>
            <a:endParaRPr b="1">
              <a:latin typeface="Roboto"/>
              <a:ea typeface="Roboto"/>
              <a:cs typeface="Roboto"/>
              <a:sym typeface="Roboto"/>
            </a:endParaRPr>
          </a:p>
        </p:txBody>
      </p:sp>
      <p:sp>
        <p:nvSpPr>
          <p:cNvPr id="147" name="Google Shape;147;p18"/>
          <p:cNvSpPr txBox="1"/>
          <p:nvPr/>
        </p:nvSpPr>
        <p:spPr>
          <a:xfrm>
            <a:off x="7405600" y="2825150"/>
            <a:ext cx="14373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b="1">
                <a:latin typeface="Roboto"/>
                <a:ea typeface="Roboto"/>
                <a:cs typeface="Roboto"/>
                <a:sym typeface="Roboto"/>
              </a:rPr>
              <a:t>Subcommittee</a:t>
            </a:r>
            <a:endParaRPr b="1">
              <a:latin typeface="Roboto"/>
              <a:ea typeface="Roboto"/>
              <a:cs typeface="Roboto"/>
              <a:sym typeface="Roboto"/>
            </a:endParaRPr>
          </a:p>
          <a:p>
            <a:pPr marL="0" lvl="0" indent="0" algn="ctr" rtl="0">
              <a:spcBef>
                <a:spcPts val="0"/>
              </a:spcBef>
              <a:spcAft>
                <a:spcPts val="0"/>
              </a:spcAft>
              <a:buNone/>
            </a:pPr>
            <a:r>
              <a:rPr lang="en" b="1">
                <a:latin typeface="Roboto"/>
                <a:ea typeface="Roboto"/>
                <a:cs typeface="Roboto"/>
                <a:sym typeface="Roboto"/>
              </a:rPr>
              <a:t>Leads</a:t>
            </a:r>
            <a:endParaRPr b="1">
              <a:latin typeface="Roboto"/>
              <a:ea typeface="Roboto"/>
              <a:cs typeface="Roboto"/>
              <a:sym typeface="Roboto"/>
            </a:endParaRPr>
          </a:p>
        </p:txBody>
      </p:sp>
      <p:sp>
        <p:nvSpPr>
          <p:cNvPr id="148" name="Google Shape;148;p18"/>
          <p:cNvSpPr txBox="1"/>
          <p:nvPr/>
        </p:nvSpPr>
        <p:spPr>
          <a:xfrm>
            <a:off x="3551000" y="4749927"/>
            <a:ext cx="20973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a:latin typeface="Roboto"/>
                <a:ea typeface="Roboto"/>
                <a:cs typeface="Roboto"/>
                <a:sym typeface="Roboto"/>
              </a:rPr>
              <a:t>Subcommittee Leads </a:t>
            </a:r>
            <a:endParaRPr b="1">
              <a:latin typeface="Roboto"/>
              <a:ea typeface="Roboto"/>
              <a:cs typeface="Roboto"/>
              <a:sym typeface="Roboto"/>
            </a:endParaRPr>
          </a:p>
        </p:txBody>
      </p:sp>
      <p:cxnSp>
        <p:nvCxnSpPr>
          <p:cNvPr id="149" name="Google Shape;149;p18"/>
          <p:cNvCxnSpPr/>
          <p:nvPr/>
        </p:nvCxnSpPr>
        <p:spPr>
          <a:xfrm rot="10800000" flipH="1">
            <a:off x="1724435" y="3207072"/>
            <a:ext cx="368700" cy="9900"/>
          </a:xfrm>
          <a:prstGeom prst="straightConnector1">
            <a:avLst/>
          </a:prstGeom>
          <a:noFill/>
          <a:ln w="28575" cap="flat" cmpd="sng">
            <a:solidFill>
              <a:schemeClr val="accent2"/>
            </a:solidFill>
            <a:prstDash val="solid"/>
            <a:round/>
            <a:headEnd type="none" w="med" len="med"/>
            <a:tailEnd type="triangle" w="med" len="med"/>
          </a:ln>
        </p:spPr>
      </p:cxnSp>
      <p:cxnSp>
        <p:nvCxnSpPr>
          <p:cNvPr id="150" name="Google Shape;150;p18"/>
          <p:cNvCxnSpPr/>
          <p:nvPr/>
        </p:nvCxnSpPr>
        <p:spPr>
          <a:xfrm rot="10800000">
            <a:off x="7117399" y="3186834"/>
            <a:ext cx="368700" cy="9900"/>
          </a:xfrm>
          <a:prstGeom prst="straightConnector1">
            <a:avLst/>
          </a:prstGeom>
          <a:noFill/>
          <a:ln w="28575" cap="flat" cmpd="sng">
            <a:solidFill>
              <a:schemeClr val="accent2"/>
            </a:solidFill>
            <a:prstDash val="solid"/>
            <a:round/>
            <a:headEnd type="none" w="med" len="med"/>
            <a:tailEnd type="triangle" w="med" len="med"/>
          </a:ln>
        </p:spPr>
      </p:cxnSp>
      <p:cxnSp>
        <p:nvCxnSpPr>
          <p:cNvPr id="151" name="Google Shape;151;p18"/>
          <p:cNvCxnSpPr/>
          <p:nvPr/>
        </p:nvCxnSpPr>
        <p:spPr>
          <a:xfrm rot="10800000" flipH="1">
            <a:off x="4670750" y="4478902"/>
            <a:ext cx="1800" cy="345300"/>
          </a:xfrm>
          <a:prstGeom prst="straightConnector1">
            <a:avLst/>
          </a:prstGeom>
          <a:noFill/>
          <a:ln w="28575" cap="flat" cmpd="sng">
            <a:solidFill>
              <a:schemeClr val="accent2"/>
            </a:solidFill>
            <a:prstDash val="solid"/>
            <a:round/>
            <a:headEnd type="none" w="med" len="med"/>
            <a:tailEnd type="triangle" w="med" len="med"/>
          </a:ln>
        </p:spPr>
      </p:cxnSp>
      <p:sp>
        <p:nvSpPr>
          <p:cNvPr id="152" name="Google Shape;152;p18"/>
          <p:cNvSpPr/>
          <p:nvPr/>
        </p:nvSpPr>
        <p:spPr>
          <a:xfrm>
            <a:off x="3267613" y="1564325"/>
            <a:ext cx="2523600" cy="345300"/>
          </a:xfrm>
          <a:prstGeom prst="rect">
            <a:avLst/>
          </a:prstGeom>
          <a:solidFill>
            <a:schemeClr val="dk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600">
                <a:solidFill>
                  <a:srgbClr val="FFFFFF"/>
                </a:solidFill>
                <a:latin typeface="Roboto"/>
                <a:ea typeface="Roboto"/>
                <a:cs typeface="Roboto"/>
                <a:sym typeface="Roboto"/>
              </a:rPr>
              <a:t>STRATEGIC DIRECTIONS</a:t>
            </a:r>
            <a:endParaRPr sz="1600">
              <a:solidFill>
                <a:srgbClr val="FFFFFF"/>
              </a:solidFill>
              <a:latin typeface="Roboto"/>
              <a:ea typeface="Roboto"/>
              <a:cs typeface="Roboto"/>
              <a:sym typeface="Roboto"/>
            </a:endParaRPr>
          </a:p>
        </p:txBody>
      </p:sp>
      <p:sp>
        <p:nvSpPr>
          <p:cNvPr id="153" name="Google Shape;153;p18"/>
          <p:cNvSpPr/>
          <p:nvPr/>
        </p:nvSpPr>
        <p:spPr>
          <a:xfrm>
            <a:off x="3153500" y="781000"/>
            <a:ext cx="2744700" cy="345300"/>
          </a:xfrm>
          <a:prstGeom prst="rect">
            <a:avLst/>
          </a:prstGeom>
          <a:solidFill>
            <a:srgbClr val="1155CC"/>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300">
                <a:solidFill>
                  <a:srgbClr val="FFFFFF"/>
                </a:solidFill>
                <a:latin typeface="Roboto"/>
                <a:ea typeface="Roboto"/>
                <a:cs typeface="Roboto"/>
                <a:sym typeface="Roboto"/>
              </a:rPr>
              <a:t>Board of Education</a:t>
            </a:r>
            <a:endParaRPr sz="2300">
              <a:solidFill>
                <a:srgbClr val="FFFFFF"/>
              </a:solidFill>
              <a:latin typeface="Roboto"/>
              <a:ea typeface="Roboto"/>
              <a:cs typeface="Roboto"/>
              <a:sym typeface="Roboto"/>
            </a:endParaRPr>
          </a:p>
        </p:txBody>
      </p:sp>
      <p:cxnSp>
        <p:nvCxnSpPr>
          <p:cNvPr id="154" name="Google Shape;154;p18"/>
          <p:cNvCxnSpPr/>
          <p:nvPr/>
        </p:nvCxnSpPr>
        <p:spPr>
          <a:xfrm>
            <a:off x="4380950" y="1946389"/>
            <a:ext cx="1800" cy="345300"/>
          </a:xfrm>
          <a:prstGeom prst="straightConnector1">
            <a:avLst/>
          </a:prstGeom>
          <a:noFill/>
          <a:ln w="28575" cap="flat" cmpd="sng">
            <a:solidFill>
              <a:schemeClr val="accent2"/>
            </a:solidFill>
            <a:prstDash val="solid"/>
            <a:round/>
            <a:headEnd type="none" w="med" len="med"/>
            <a:tailEnd type="triangle" w="med" len="med"/>
          </a:ln>
        </p:spPr>
      </p:cxnSp>
      <p:cxnSp>
        <p:nvCxnSpPr>
          <p:cNvPr id="155" name="Google Shape;155;p18"/>
          <p:cNvCxnSpPr/>
          <p:nvPr/>
        </p:nvCxnSpPr>
        <p:spPr>
          <a:xfrm rot="10800000" flipH="1">
            <a:off x="4524950" y="1946277"/>
            <a:ext cx="1800" cy="345300"/>
          </a:xfrm>
          <a:prstGeom prst="straightConnector1">
            <a:avLst/>
          </a:prstGeom>
          <a:noFill/>
          <a:ln w="28575" cap="flat" cmpd="sng">
            <a:solidFill>
              <a:schemeClr val="accent2"/>
            </a:solidFill>
            <a:prstDash val="solid"/>
            <a:round/>
            <a:headEnd type="none" w="med" len="med"/>
            <a:tailEnd type="triangle" w="med" len="med"/>
          </a:ln>
        </p:spPr>
      </p:cxnSp>
      <p:cxnSp>
        <p:nvCxnSpPr>
          <p:cNvPr id="156" name="Google Shape;156;p18"/>
          <p:cNvCxnSpPr/>
          <p:nvPr/>
        </p:nvCxnSpPr>
        <p:spPr>
          <a:xfrm>
            <a:off x="4452950" y="1182364"/>
            <a:ext cx="1800" cy="345300"/>
          </a:xfrm>
          <a:prstGeom prst="straightConnector1">
            <a:avLst/>
          </a:prstGeom>
          <a:noFill/>
          <a:ln w="28575" cap="flat" cmpd="sng">
            <a:solidFill>
              <a:schemeClr val="accent2"/>
            </a:solidFill>
            <a:prstDash val="solid"/>
            <a:round/>
            <a:headEnd type="none" w="med" len="med"/>
            <a:tailEnd type="triangle" w="med" len="med"/>
          </a:ln>
        </p:spPr>
      </p:cxnSp>
      <p:cxnSp>
        <p:nvCxnSpPr>
          <p:cNvPr id="157" name="Google Shape;157;p18"/>
          <p:cNvCxnSpPr/>
          <p:nvPr/>
        </p:nvCxnSpPr>
        <p:spPr>
          <a:xfrm rot="10800000" flipH="1">
            <a:off x="4596950" y="1182252"/>
            <a:ext cx="1800" cy="345300"/>
          </a:xfrm>
          <a:prstGeom prst="straightConnector1">
            <a:avLst/>
          </a:prstGeom>
          <a:noFill/>
          <a:ln w="28575" cap="flat" cmpd="sng">
            <a:solidFill>
              <a:schemeClr val="accent2"/>
            </a:solidFill>
            <a:prstDash val="solid"/>
            <a:round/>
            <a:headEnd type="none" w="med" len="med"/>
            <a:tailEnd type="triangl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grpSp>
        <p:nvGrpSpPr>
          <p:cNvPr id="162" name="Google Shape;162;p19"/>
          <p:cNvGrpSpPr/>
          <p:nvPr/>
        </p:nvGrpSpPr>
        <p:grpSpPr>
          <a:xfrm rot="2703060">
            <a:off x="1067848" y="1559262"/>
            <a:ext cx="2564413" cy="2589714"/>
            <a:chOff x="1782710" y="1312088"/>
            <a:chExt cx="2482800" cy="2507100"/>
          </a:xfrm>
        </p:grpSpPr>
        <p:sp>
          <p:nvSpPr>
            <p:cNvPr id="163" name="Google Shape;163;p19"/>
            <p:cNvSpPr/>
            <p:nvPr/>
          </p:nvSpPr>
          <p:spPr>
            <a:xfrm rot="2675619">
              <a:off x="2754907" y="1070601"/>
              <a:ext cx="538405" cy="2990075"/>
            </a:xfrm>
            <a:prstGeom prst="roundRect">
              <a:avLst>
                <a:gd name="adj" fmla="val 50000"/>
              </a:avLst>
            </a:prstGeom>
            <a:solidFill>
              <a:srgbClr val="0C58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9"/>
            <p:cNvSpPr txBox="1"/>
            <p:nvPr/>
          </p:nvSpPr>
          <p:spPr>
            <a:xfrm rot="-2698730">
              <a:off x="1610044" y="2372835"/>
              <a:ext cx="2870359" cy="373777"/>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1700" b="1">
                  <a:solidFill>
                    <a:srgbClr val="FFFFFF"/>
                  </a:solidFill>
                  <a:latin typeface="Roboto"/>
                  <a:ea typeface="Roboto"/>
                  <a:cs typeface="Roboto"/>
                  <a:sym typeface="Roboto"/>
                </a:rPr>
                <a:t>Invite New Members</a:t>
              </a:r>
              <a:r>
                <a:rPr lang="en" sz="1200">
                  <a:solidFill>
                    <a:schemeClr val="lt1"/>
                  </a:solidFill>
                  <a:latin typeface="Roboto"/>
                  <a:ea typeface="Roboto"/>
                  <a:cs typeface="Roboto"/>
                  <a:sym typeface="Roboto"/>
                </a:rPr>
                <a:t>    </a:t>
              </a:r>
              <a:r>
                <a:rPr lang="en" sz="1000">
                  <a:solidFill>
                    <a:schemeClr val="lt1"/>
                  </a:solidFill>
                  <a:latin typeface="Roboto"/>
                  <a:ea typeface="Roboto"/>
                  <a:cs typeface="Roboto"/>
                  <a:sym typeface="Roboto"/>
                </a:rPr>
                <a:t>  </a:t>
              </a:r>
              <a:endParaRPr sz="1500" b="1">
                <a:solidFill>
                  <a:schemeClr val="lt1"/>
                </a:solidFill>
                <a:latin typeface="Roboto"/>
                <a:ea typeface="Roboto"/>
                <a:cs typeface="Roboto"/>
                <a:sym typeface="Roboto"/>
              </a:endParaRPr>
            </a:p>
          </p:txBody>
        </p:sp>
      </p:grpSp>
      <p:grpSp>
        <p:nvGrpSpPr>
          <p:cNvPr id="165" name="Google Shape;165;p19"/>
          <p:cNvGrpSpPr/>
          <p:nvPr/>
        </p:nvGrpSpPr>
        <p:grpSpPr>
          <a:xfrm rot="2689579">
            <a:off x="833584" y="825884"/>
            <a:ext cx="2397327" cy="2389152"/>
            <a:chOff x="349729" y="1382910"/>
            <a:chExt cx="2569200" cy="2569200"/>
          </a:xfrm>
        </p:grpSpPr>
        <p:sp>
          <p:nvSpPr>
            <p:cNvPr id="166" name="Google Shape;166;p19"/>
            <p:cNvSpPr/>
            <p:nvPr/>
          </p:nvSpPr>
          <p:spPr>
            <a:xfrm rot="2700000">
              <a:off x="1312525" y="1172615"/>
              <a:ext cx="643609" cy="2989789"/>
            </a:xfrm>
            <a:prstGeom prst="roundRect">
              <a:avLst>
                <a:gd name="adj" fmla="val 50000"/>
              </a:avLst>
            </a:prstGeom>
            <a:solidFill>
              <a:srgbClr val="0C58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9"/>
            <p:cNvSpPr txBox="1"/>
            <p:nvPr/>
          </p:nvSpPr>
          <p:spPr>
            <a:xfrm rot="-2700000">
              <a:off x="178396" y="2328033"/>
              <a:ext cx="2913421" cy="65167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600" b="1">
                  <a:solidFill>
                    <a:schemeClr val="lt1"/>
                  </a:solidFill>
                  <a:latin typeface="Roboto"/>
                  <a:ea typeface="Roboto"/>
                  <a:cs typeface="Roboto"/>
                  <a:sym typeface="Roboto"/>
                </a:rPr>
                <a:t>Communication to Current Committee Members</a:t>
              </a:r>
              <a:endParaRPr sz="1300" b="1">
                <a:solidFill>
                  <a:schemeClr val="lt1"/>
                </a:solidFill>
                <a:latin typeface="Roboto"/>
                <a:ea typeface="Roboto"/>
                <a:cs typeface="Roboto"/>
                <a:sym typeface="Roboto"/>
              </a:endParaRPr>
            </a:p>
          </p:txBody>
        </p:sp>
      </p:grpSp>
      <p:sp>
        <p:nvSpPr>
          <p:cNvPr id="168" name="Google Shape;168;p19"/>
          <p:cNvSpPr txBox="1">
            <a:spLocks noGrp="1"/>
          </p:cNvSpPr>
          <p:nvPr>
            <p:ph type="title"/>
          </p:nvPr>
        </p:nvSpPr>
        <p:spPr>
          <a:xfrm>
            <a:off x="301900" y="-10150"/>
            <a:ext cx="8826600" cy="637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a:t>Next Steps</a:t>
            </a:r>
            <a:endParaRPr sz="3200"/>
          </a:p>
        </p:txBody>
      </p:sp>
      <p:cxnSp>
        <p:nvCxnSpPr>
          <p:cNvPr id="169" name="Google Shape;169;p19"/>
          <p:cNvCxnSpPr/>
          <p:nvPr/>
        </p:nvCxnSpPr>
        <p:spPr>
          <a:xfrm rot="10800000" flipH="1">
            <a:off x="3610275" y="2016100"/>
            <a:ext cx="751800" cy="8700"/>
          </a:xfrm>
          <a:prstGeom prst="straightConnector1">
            <a:avLst/>
          </a:prstGeom>
          <a:noFill/>
          <a:ln w="28575" cap="flat" cmpd="sng">
            <a:solidFill>
              <a:schemeClr val="accent2"/>
            </a:solidFill>
            <a:prstDash val="solid"/>
            <a:round/>
            <a:headEnd type="none" w="med" len="med"/>
            <a:tailEnd type="triangle" w="med" len="med"/>
          </a:ln>
        </p:spPr>
      </p:cxnSp>
      <p:sp>
        <p:nvSpPr>
          <p:cNvPr id="170" name="Google Shape;170;p19"/>
          <p:cNvSpPr txBox="1"/>
          <p:nvPr/>
        </p:nvSpPr>
        <p:spPr>
          <a:xfrm>
            <a:off x="4059675" y="806875"/>
            <a:ext cx="3395100" cy="40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a:latin typeface="Roboto"/>
              <a:ea typeface="Roboto"/>
              <a:cs typeface="Roboto"/>
              <a:sym typeface="Roboto"/>
            </a:endParaRPr>
          </a:p>
        </p:txBody>
      </p:sp>
      <p:sp>
        <p:nvSpPr>
          <p:cNvPr id="171" name="Google Shape;171;p19"/>
          <p:cNvSpPr txBox="1"/>
          <p:nvPr/>
        </p:nvSpPr>
        <p:spPr>
          <a:xfrm>
            <a:off x="4511700" y="1752575"/>
            <a:ext cx="3974700" cy="923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latin typeface="Roboto"/>
                <a:ea typeface="Roboto"/>
                <a:cs typeface="Roboto"/>
                <a:sym typeface="Roboto"/>
              </a:rPr>
              <a:t>Current committee members will receive an email if they would like to join one of our new committees</a:t>
            </a:r>
            <a:endParaRPr sz="1600" b="1">
              <a:latin typeface="Roboto"/>
              <a:ea typeface="Roboto"/>
              <a:cs typeface="Roboto"/>
              <a:sym typeface="Roboto"/>
            </a:endParaRPr>
          </a:p>
        </p:txBody>
      </p:sp>
      <p:sp>
        <p:nvSpPr>
          <p:cNvPr id="172" name="Google Shape;172;p19"/>
          <p:cNvSpPr txBox="1"/>
          <p:nvPr/>
        </p:nvSpPr>
        <p:spPr>
          <a:xfrm>
            <a:off x="4879225" y="2623450"/>
            <a:ext cx="3927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latin typeface="Roboto"/>
                <a:ea typeface="Roboto"/>
                <a:cs typeface="Roboto"/>
                <a:sym typeface="Roboto"/>
              </a:rPr>
              <a:t>Anyone interested in participating will have an opportunity to  join. </a:t>
            </a:r>
            <a:r>
              <a:rPr lang="en" sz="1600">
                <a:latin typeface="Roboto"/>
                <a:ea typeface="Roboto"/>
                <a:cs typeface="Roboto"/>
                <a:sym typeface="Roboto"/>
              </a:rPr>
              <a:t> </a:t>
            </a:r>
            <a:endParaRPr sz="1600">
              <a:latin typeface="Roboto"/>
              <a:ea typeface="Roboto"/>
              <a:cs typeface="Roboto"/>
              <a:sym typeface="Roboto"/>
            </a:endParaRPr>
          </a:p>
        </p:txBody>
      </p:sp>
      <p:sp>
        <p:nvSpPr>
          <p:cNvPr id="173" name="Google Shape;173;p19"/>
          <p:cNvSpPr txBox="1"/>
          <p:nvPr/>
        </p:nvSpPr>
        <p:spPr>
          <a:xfrm>
            <a:off x="-741625" y="4519325"/>
            <a:ext cx="3395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Roboto"/>
              <a:ea typeface="Roboto"/>
              <a:cs typeface="Roboto"/>
              <a:sym typeface="Roboto"/>
            </a:endParaRPr>
          </a:p>
        </p:txBody>
      </p:sp>
      <p:cxnSp>
        <p:nvCxnSpPr>
          <p:cNvPr id="174" name="Google Shape;174;p19"/>
          <p:cNvCxnSpPr/>
          <p:nvPr/>
        </p:nvCxnSpPr>
        <p:spPr>
          <a:xfrm rot="10800000" flipH="1">
            <a:off x="4021588" y="2810375"/>
            <a:ext cx="751800" cy="8700"/>
          </a:xfrm>
          <a:prstGeom prst="straightConnector1">
            <a:avLst/>
          </a:prstGeom>
          <a:noFill/>
          <a:ln w="28575" cap="flat" cmpd="sng">
            <a:solidFill>
              <a:schemeClr val="accent2"/>
            </a:solidFill>
            <a:prstDash val="solid"/>
            <a:round/>
            <a:headEnd type="none" w="med" len="med"/>
            <a:tailEnd type="triangle" w="med" len="med"/>
          </a:ln>
        </p:spPr>
      </p:cxnSp>
      <p:grpSp>
        <p:nvGrpSpPr>
          <p:cNvPr id="175" name="Google Shape;175;p19"/>
          <p:cNvGrpSpPr/>
          <p:nvPr/>
        </p:nvGrpSpPr>
        <p:grpSpPr>
          <a:xfrm rot="2689579">
            <a:off x="495959" y="-11804"/>
            <a:ext cx="2397327" cy="2389152"/>
            <a:chOff x="349729" y="1382910"/>
            <a:chExt cx="2569200" cy="2569200"/>
          </a:xfrm>
        </p:grpSpPr>
        <p:sp>
          <p:nvSpPr>
            <p:cNvPr id="176" name="Google Shape;176;p19"/>
            <p:cNvSpPr/>
            <p:nvPr/>
          </p:nvSpPr>
          <p:spPr>
            <a:xfrm rot="2700000">
              <a:off x="1312525" y="1172615"/>
              <a:ext cx="643609" cy="2989789"/>
            </a:xfrm>
            <a:prstGeom prst="roundRect">
              <a:avLst>
                <a:gd name="adj" fmla="val 50000"/>
              </a:avLst>
            </a:prstGeom>
            <a:solidFill>
              <a:srgbClr val="0C58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9"/>
            <p:cNvSpPr txBox="1"/>
            <p:nvPr/>
          </p:nvSpPr>
          <p:spPr>
            <a:xfrm rot="-2700000">
              <a:off x="178396" y="2328033"/>
              <a:ext cx="2913421" cy="65167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700" b="1">
                  <a:solidFill>
                    <a:schemeClr val="lt1"/>
                  </a:solidFill>
                  <a:latin typeface="Roboto"/>
                  <a:ea typeface="Roboto"/>
                  <a:cs typeface="Roboto"/>
                  <a:sym typeface="Roboto"/>
                </a:rPr>
                <a:t>Board of Education</a:t>
              </a:r>
              <a:endParaRPr b="1">
                <a:solidFill>
                  <a:schemeClr val="lt1"/>
                </a:solidFill>
                <a:latin typeface="Roboto"/>
                <a:ea typeface="Roboto"/>
                <a:cs typeface="Roboto"/>
                <a:sym typeface="Roboto"/>
              </a:endParaRPr>
            </a:p>
          </p:txBody>
        </p:sp>
      </p:grpSp>
      <p:cxnSp>
        <p:nvCxnSpPr>
          <p:cNvPr id="178" name="Google Shape;178;p19"/>
          <p:cNvCxnSpPr/>
          <p:nvPr/>
        </p:nvCxnSpPr>
        <p:spPr>
          <a:xfrm rot="10800000" flipH="1">
            <a:off x="3269800" y="1178400"/>
            <a:ext cx="751800" cy="8700"/>
          </a:xfrm>
          <a:prstGeom prst="straightConnector1">
            <a:avLst/>
          </a:prstGeom>
          <a:noFill/>
          <a:ln w="28575" cap="flat" cmpd="sng">
            <a:solidFill>
              <a:schemeClr val="accent2"/>
            </a:solidFill>
            <a:prstDash val="solid"/>
            <a:round/>
            <a:headEnd type="none" w="med" len="med"/>
            <a:tailEnd type="triangle" w="med" len="med"/>
          </a:ln>
        </p:spPr>
      </p:cxnSp>
      <p:sp>
        <p:nvSpPr>
          <p:cNvPr id="179" name="Google Shape;179;p19"/>
          <p:cNvSpPr txBox="1"/>
          <p:nvPr/>
        </p:nvSpPr>
        <p:spPr>
          <a:xfrm>
            <a:off x="4182900" y="998100"/>
            <a:ext cx="47448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latin typeface="Roboto"/>
                <a:ea typeface="Roboto"/>
                <a:cs typeface="Roboto"/>
                <a:sym typeface="Roboto"/>
              </a:rPr>
              <a:t>District committee plan presented at the August 24, 2021 Meeting</a:t>
            </a:r>
            <a:endParaRPr sz="1600" b="1">
              <a:latin typeface="Roboto"/>
              <a:ea typeface="Roboto"/>
              <a:cs typeface="Roboto"/>
              <a:sym typeface="Roboto"/>
            </a:endParaRPr>
          </a:p>
        </p:txBody>
      </p:sp>
      <p:grpSp>
        <p:nvGrpSpPr>
          <p:cNvPr id="180" name="Google Shape;180;p19"/>
          <p:cNvGrpSpPr/>
          <p:nvPr/>
        </p:nvGrpSpPr>
        <p:grpSpPr>
          <a:xfrm rot="2721920">
            <a:off x="1381045" y="2390386"/>
            <a:ext cx="2545281" cy="2546865"/>
            <a:chOff x="1776619" y="1318136"/>
            <a:chExt cx="2494800" cy="2494800"/>
          </a:xfrm>
        </p:grpSpPr>
        <p:sp>
          <p:nvSpPr>
            <p:cNvPr id="181" name="Google Shape;181;p19"/>
            <p:cNvSpPr/>
            <p:nvPr/>
          </p:nvSpPr>
          <p:spPr>
            <a:xfrm rot="2700000">
              <a:off x="2754824" y="1070641"/>
              <a:ext cx="538391" cy="2989789"/>
            </a:xfrm>
            <a:prstGeom prst="roundRect">
              <a:avLst>
                <a:gd name="adj" fmla="val 50000"/>
              </a:avLst>
            </a:prstGeom>
            <a:solidFill>
              <a:srgbClr val="0C58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9"/>
            <p:cNvSpPr txBox="1"/>
            <p:nvPr/>
          </p:nvSpPr>
          <p:spPr>
            <a:xfrm rot="-2700000">
              <a:off x="1579512" y="2398554"/>
              <a:ext cx="2911300" cy="361049"/>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sz="1800" b="1">
                  <a:solidFill>
                    <a:srgbClr val="FFFFFF"/>
                  </a:solidFill>
                  <a:latin typeface="Roboto"/>
                  <a:ea typeface="Roboto"/>
                  <a:cs typeface="Roboto"/>
                  <a:sym typeface="Roboto"/>
                </a:rPr>
                <a:t>Create Committees </a:t>
              </a:r>
              <a:endParaRPr sz="1800" b="1">
                <a:solidFill>
                  <a:schemeClr val="lt1"/>
                </a:solidFill>
                <a:latin typeface="Roboto"/>
                <a:ea typeface="Roboto"/>
                <a:cs typeface="Roboto"/>
                <a:sym typeface="Roboto"/>
              </a:endParaRPr>
            </a:p>
          </p:txBody>
        </p:sp>
      </p:grpSp>
      <p:sp>
        <p:nvSpPr>
          <p:cNvPr id="183" name="Google Shape;183;p19"/>
          <p:cNvSpPr txBox="1"/>
          <p:nvPr/>
        </p:nvSpPr>
        <p:spPr>
          <a:xfrm>
            <a:off x="5167325" y="3389950"/>
            <a:ext cx="39273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latin typeface="Roboto"/>
                <a:ea typeface="Roboto"/>
                <a:cs typeface="Roboto"/>
                <a:sym typeface="Roboto"/>
              </a:rPr>
              <a:t>Board member liaisons included in each committee</a:t>
            </a:r>
            <a:endParaRPr sz="1600">
              <a:latin typeface="Roboto"/>
              <a:ea typeface="Roboto"/>
              <a:cs typeface="Roboto"/>
              <a:sym typeface="Roboto"/>
            </a:endParaRPr>
          </a:p>
        </p:txBody>
      </p:sp>
      <p:cxnSp>
        <p:nvCxnSpPr>
          <p:cNvPr id="184" name="Google Shape;184;p19"/>
          <p:cNvCxnSpPr/>
          <p:nvPr/>
        </p:nvCxnSpPr>
        <p:spPr>
          <a:xfrm rot="10800000" flipH="1">
            <a:off x="4294313" y="3604650"/>
            <a:ext cx="751800" cy="8700"/>
          </a:xfrm>
          <a:prstGeom prst="straightConnector1">
            <a:avLst/>
          </a:prstGeom>
          <a:noFill/>
          <a:ln w="28575" cap="flat" cmpd="sng">
            <a:solidFill>
              <a:schemeClr val="accent2"/>
            </a:solidFill>
            <a:prstDash val="solid"/>
            <a:round/>
            <a:headEnd type="none" w="med" len="med"/>
            <a:tailEnd type="triangl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0"/>
          <p:cNvSpPr/>
          <p:nvPr/>
        </p:nvSpPr>
        <p:spPr>
          <a:xfrm rot="5407110">
            <a:off x="3568321" y="1125139"/>
            <a:ext cx="580201" cy="2990107"/>
          </a:xfrm>
          <a:prstGeom prst="roundRect">
            <a:avLst>
              <a:gd name="adj" fmla="val 50000"/>
            </a:avLst>
          </a:prstGeom>
          <a:solidFill>
            <a:srgbClr val="0E65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0" name="Google Shape;190;p20"/>
          <p:cNvGrpSpPr/>
          <p:nvPr/>
        </p:nvGrpSpPr>
        <p:grpSpPr>
          <a:xfrm rot="2689160">
            <a:off x="1775966" y="37732"/>
            <a:ext cx="2632235" cy="2646363"/>
            <a:chOff x="3216677" y="1299475"/>
            <a:chExt cx="2497500" cy="2497500"/>
          </a:xfrm>
        </p:grpSpPr>
        <p:sp>
          <p:nvSpPr>
            <p:cNvPr id="191" name="Google Shape;191;p20"/>
            <p:cNvSpPr/>
            <p:nvPr/>
          </p:nvSpPr>
          <p:spPr>
            <a:xfrm rot="2700000">
              <a:off x="4194322" y="1053330"/>
              <a:ext cx="542209" cy="2989789"/>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0"/>
            <p:cNvSpPr txBox="1"/>
            <p:nvPr/>
          </p:nvSpPr>
          <p:spPr>
            <a:xfrm rot="-2700000">
              <a:off x="3123681" y="2325066"/>
              <a:ext cx="2683470" cy="44632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600" b="1">
                  <a:solidFill>
                    <a:schemeClr val="lt1"/>
                  </a:solidFill>
                  <a:latin typeface="Roboto"/>
                  <a:ea typeface="Roboto"/>
                  <a:cs typeface="Roboto"/>
                  <a:sym typeface="Roboto"/>
                </a:rPr>
                <a:t>Expectations of Members</a:t>
              </a:r>
              <a:r>
                <a:rPr lang="en" sz="1600" b="1">
                  <a:latin typeface="Roboto"/>
                  <a:ea typeface="Roboto"/>
                  <a:cs typeface="Roboto"/>
                  <a:sym typeface="Roboto"/>
                </a:rPr>
                <a:t>  </a:t>
              </a:r>
              <a:endParaRPr sz="1300" b="1">
                <a:solidFill>
                  <a:schemeClr val="lt1"/>
                </a:solidFill>
                <a:latin typeface="Roboto"/>
                <a:ea typeface="Roboto"/>
                <a:cs typeface="Roboto"/>
                <a:sym typeface="Roboto"/>
              </a:endParaRPr>
            </a:p>
          </p:txBody>
        </p:sp>
      </p:grpSp>
      <p:sp>
        <p:nvSpPr>
          <p:cNvPr id="193" name="Google Shape;193;p20"/>
          <p:cNvSpPr txBox="1">
            <a:spLocks noGrp="1"/>
          </p:cNvSpPr>
          <p:nvPr>
            <p:ph type="title"/>
          </p:nvPr>
        </p:nvSpPr>
        <p:spPr>
          <a:xfrm>
            <a:off x="158700" y="-10150"/>
            <a:ext cx="8826600" cy="637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a:t>Next Steps</a:t>
            </a:r>
            <a:endParaRPr sz="3200"/>
          </a:p>
        </p:txBody>
      </p:sp>
      <p:sp>
        <p:nvSpPr>
          <p:cNvPr id="194" name="Google Shape;194;p20"/>
          <p:cNvSpPr txBox="1"/>
          <p:nvPr/>
        </p:nvSpPr>
        <p:spPr>
          <a:xfrm>
            <a:off x="3916475" y="806875"/>
            <a:ext cx="3395100" cy="40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200">
              <a:latin typeface="Roboto"/>
              <a:ea typeface="Roboto"/>
              <a:cs typeface="Roboto"/>
              <a:sym typeface="Roboto"/>
            </a:endParaRPr>
          </a:p>
        </p:txBody>
      </p:sp>
      <p:sp>
        <p:nvSpPr>
          <p:cNvPr id="195" name="Google Shape;195;p20"/>
          <p:cNvSpPr txBox="1"/>
          <p:nvPr/>
        </p:nvSpPr>
        <p:spPr>
          <a:xfrm>
            <a:off x="5662775" y="966963"/>
            <a:ext cx="2851500" cy="923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latin typeface="Roboto"/>
                <a:ea typeface="Roboto"/>
                <a:cs typeface="Roboto"/>
                <a:sym typeface="Roboto"/>
              </a:rPr>
              <a:t>Providing feedback to group that supports Strategic Directions</a:t>
            </a:r>
            <a:endParaRPr sz="1600" b="1">
              <a:latin typeface="Roboto"/>
              <a:ea typeface="Roboto"/>
              <a:cs typeface="Roboto"/>
              <a:sym typeface="Roboto"/>
            </a:endParaRPr>
          </a:p>
        </p:txBody>
      </p:sp>
      <p:sp>
        <p:nvSpPr>
          <p:cNvPr id="196" name="Google Shape;196;p20"/>
          <p:cNvSpPr txBox="1"/>
          <p:nvPr/>
        </p:nvSpPr>
        <p:spPr>
          <a:xfrm>
            <a:off x="6391525" y="2230000"/>
            <a:ext cx="2416500" cy="846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b="1">
                <a:latin typeface="Roboto"/>
                <a:ea typeface="Roboto"/>
                <a:cs typeface="Roboto"/>
                <a:sym typeface="Roboto"/>
              </a:rPr>
              <a:t>Meet four times during the year:</a:t>
            </a:r>
            <a:endParaRPr sz="1600" b="1">
              <a:latin typeface="Roboto"/>
              <a:ea typeface="Roboto"/>
              <a:cs typeface="Roboto"/>
              <a:sym typeface="Roboto"/>
            </a:endParaRPr>
          </a:p>
          <a:p>
            <a:pPr marL="0" lvl="0" indent="0" algn="l" rtl="0">
              <a:spcBef>
                <a:spcPts val="0"/>
              </a:spcBef>
              <a:spcAft>
                <a:spcPts val="0"/>
              </a:spcAft>
              <a:buNone/>
            </a:pPr>
            <a:r>
              <a:rPr lang="en" sz="1600" b="1">
                <a:latin typeface="Roboto"/>
                <a:ea typeface="Roboto"/>
                <a:cs typeface="Roboto"/>
                <a:sym typeface="Roboto"/>
              </a:rPr>
              <a:t>Oct, Nov, Feb, Apr</a:t>
            </a:r>
            <a:endParaRPr sz="1600" b="1">
              <a:latin typeface="Roboto"/>
              <a:ea typeface="Roboto"/>
              <a:cs typeface="Roboto"/>
              <a:sym typeface="Roboto"/>
            </a:endParaRPr>
          </a:p>
        </p:txBody>
      </p:sp>
      <p:cxnSp>
        <p:nvCxnSpPr>
          <p:cNvPr id="197" name="Google Shape;197;p20"/>
          <p:cNvCxnSpPr/>
          <p:nvPr/>
        </p:nvCxnSpPr>
        <p:spPr>
          <a:xfrm rot="10800000" flipH="1">
            <a:off x="4802638" y="1322700"/>
            <a:ext cx="751800" cy="8700"/>
          </a:xfrm>
          <a:prstGeom prst="straightConnector1">
            <a:avLst/>
          </a:prstGeom>
          <a:noFill/>
          <a:ln w="28575" cap="flat" cmpd="sng">
            <a:solidFill>
              <a:schemeClr val="accent2"/>
            </a:solidFill>
            <a:prstDash val="solid"/>
            <a:round/>
            <a:headEnd type="none" w="med" len="med"/>
            <a:tailEnd type="triangle" w="med" len="med"/>
          </a:ln>
        </p:spPr>
      </p:cxnSp>
      <p:sp>
        <p:nvSpPr>
          <p:cNvPr id="198" name="Google Shape;198;p20"/>
          <p:cNvSpPr/>
          <p:nvPr/>
        </p:nvSpPr>
        <p:spPr>
          <a:xfrm rot="5388069">
            <a:off x="4168891" y="2576036"/>
            <a:ext cx="605104" cy="2919014"/>
          </a:xfrm>
          <a:prstGeom prst="roundRect">
            <a:avLst>
              <a:gd name="adj" fmla="val 50000"/>
            </a:avLst>
          </a:prstGeom>
          <a:solidFill>
            <a:srgbClr val="0D5D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0"/>
          <p:cNvSpPr txBox="1"/>
          <p:nvPr/>
        </p:nvSpPr>
        <p:spPr>
          <a:xfrm rot="740">
            <a:off x="3140049" y="3183086"/>
            <a:ext cx="2787000" cy="166053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600" b="1">
                <a:solidFill>
                  <a:schemeClr val="lt1"/>
                </a:solidFill>
                <a:latin typeface="Roboto"/>
                <a:ea typeface="Roboto"/>
                <a:cs typeface="Roboto"/>
                <a:sym typeface="Roboto"/>
              </a:rPr>
              <a:t>Steering Committee Work</a:t>
            </a:r>
            <a:r>
              <a:rPr lang="en" sz="1600" b="1">
                <a:latin typeface="Roboto"/>
                <a:ea typeface="Roboto"/>
                <a:cs typeface="Roboto"/>
                <a:sym typeface="Roboto"/>
              </a:rPr>
              <a:t> </a:t>
            </a:r>
            <a:endParaRPr sz="1300" b="1">
              <a:solidFill>
                <a:schemeClr val="lt1"/>
              </a:solidFill>
              <a:latin typeface="Roboto"/>
              <a:ea typeface="Roboto"/>
              <a:cs typeface="Roboto"/>
              <a:sym typeface="Roboto"/>
            </a:endParaRPr>
          </a:p>
        </p:txBody>
      </p:sp>
      <p:cxnSp>
        <p:nvCxnSpPr>
          <p:cNvPr id="200" name="Google Shape;200;p20"/>
          <p:cNvCxnSpPr/>
          <p:nvPr/>
        </p:nvCxnSpPr>
        <p:spPr>
          <a:xfrm rot="10800000" flipH="1">
            <a:off x="5596438" y="2615750"/>
            <a:ext cx="751800" cy="8700"/>
          </a:xfrm>
          <a:prstGeom prst="straightConnector1">
            <a:avLst/>
          </a:prstGeom>
          <a:noFill/>
          <a:ln w="28575" cap="flat" cmpd="sng">
            <a:solidFill>
              <a:schemeClr val="accent2"/>
            </a:solidFill>
            <a:prstDash val="solid"/>
            <a:round/>
            <a:headEnd type="none" w="med" len="med"/>
            <a:tailEnd type="triangle" w="med" len="med"/>
          </a:ln>
        </p:spPr>
      </p:cxnSp>
      <p:cxnSp>
        <p:nvCxnSpPr>
          <p:cNvPr id="201" name="Google Shape;201;p20"/>
          <p:cNvCxnSpPr/>
          <p:nvPr/>
        </p:nvCxnSpPr>
        <p:spPr>
          <a:xfrm rot="10800000" flipH="1">
            <a:off x="6316813" y="3991925"/>
            <a:ext cx="751800" cy="8700"/>
          </a:xfrm>
          <a:prstGeom prst="straightConnector1">
            <a:avLst/>
          </a:prstGeom>
          <a:noFill/>
          <a:ln w="28575" cap="flat" cmpd="sng">
            <a:solidFill>
              <a:schemeClr val="accent2"/>
            </a:solidFill>
            <a:prstDash val="solid"/>
            <a:round/>
            <a:headEnd type="none" w="med" len="med"/>
            <a:tailEnd type="triangle" w="med" len="med"/>
          </a:ln>
        </p:spPr>
      </p:cxnSp>
      <p:sp>
        <p:nvSpPr>
          <p:cNvPr id="202" name="Google Shape;202;p20"/>
          <p:cNvSpPr txBox="1"/>
          <p:nvPr/>
        </p:nvSpPr>
        <p:spPr>
          <a:xfrm>
            <a:off x="7226425" y="3477875"/>
            <a:ext cx="1665000" cy="1339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500" b="1">
                <a:latin typeface="Roboto"/>
                <a:ea typeface="Roboto"/>
                <a:cs typeface="Roboto"/>
                <a:sym typeface="Roboto"/>
              </a:rPr>
              <a:t>Meet several times a year and provide feedback to the larger Lead Committee </a:t>
            </a:r>
            <a:endParaRPr sz="1500" b="1">
              <a:latin typeface="Roboto"/>
              <a:ea typeface="Roboto"/>
              <a:cs typeface="Roboto"/>
              <a:sym typeface="Roboto"/>
            </a:endParaRPr>
          </a:p>
        </p:txBody>
      </p:sp>
      <p:cxnSp>
        <p:nvCxnSpPr>
          <p:cNvPr id="203" name="Google Shape;203;p20"/>
          <p:cNvCxnSpPr/>
          <p:nvPr/>
        </p:nvCxnSpPr>
        <p:spPr>
          <a:xfrm rot="704150">
            <a:off x="3548015" y="3226779"/>
            <a:ext cx="799411" cy="171566"/>
          </a:xfrm>
          <a:prstGeom prst="straightConnector1">
            <a:avLst/>
          </a:prstGeom>
          <a:noFill/>
          <a:ln w="28575" cap="flat" cmpd="sng">
            <a:solidFill>
              <a:schemeClr val="accent2"/>
            </a:solidFill>
            <a:prstDash val="solid"/>
            <a:round/>
            <a:headEnd type="none" w="med" len="med"/>
            <a:tailEnd type="triangle" w="med" len="med"/>
          </a:ln>
        </p:spPr>
      </p:cxnSp>
      <p:cxnSp>
        <p:nvCxnSpPr>
          <p:cNvPr id="204" name="Google Shape;204;p20"/>
          <p:cNvCxnSpPr/>
          <p:nvPr/>
        </p:nvCxnSpPr>
        <p:spPr>
          <a:xfrm rot="-10096570">
            <a:off x="4313745" y="3340476"/>
            <a:ext cx="741162" cy="239581"/>
          </a:xfrm>
          <a:prstGeom prst="straightConnector1">
            <a:avLst/>
          </a:prstGeom>
          <a:noFill/>
          <a:ln w="28575" cap="flat" cmpd="sng">
            <a:solidFill>
              <a:schemeClr val="accent2"/>
            </a:solidFill>
            <a:prstDash val="solid"/>
            <a:round/>
            <a:headEnd type="none" w="med" len="med"/>
            <a:tailEnd type="triangle" w="med" len="med"/>
          </a:ln>
        </p:spPr>
      </p:cxnSp>
      <p:sp>
        <p:nvSpPr>
          <p:cNvPr id="205" name="Google Shape;205;p20"/>
          <p:cNvSpPr txBox="1"/>
          <p:nvPr/>
        </p:nvSpPr>
        <p:spPr>
          <a:xfrm rot="-7652">
            <a:off x="2199064" y="1952271"/>
            <a:ext cx="3234608" cy="1393804"/>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 b="1">
                <a:solidFill>
                  <a:srgbClr val="FFFFFF"/>
                </a:solidFill>
                <a:latin typeface="Roboto"/>
                <a:ea typeface="Roboto"/>
                <a:cs typeface="Roboto"/>
                <a:sym typeface="Roboto"/>
              </a:rPr>
              <a:t>   </a:t>
            </a:r>
            <a:r>
              <a:rPr lang="en" sz="1500" b="1">
                <a:solidFill>
                  <a:srgbClr val="FFFFFF"/>
                </a:solidFill>
                <a:latin typeface="Roboto"/>
                <a:ea typeface="Roboto"/>
                <a:cs typeface="Roboto"/>
                <a:sym typeface="Roboto"/>
              </a:rPr>
              <a:t> Lead Committees Meet Quarterly</a:t>
            </a:r>
            <a:endParaRPr sz="1500" b="1">
              <a:solidFill>
                <a:srgbClr val="FFFFFF"/>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724</Words>
  <Application>Microsoft Office PowerPoint</Application>
  <PresentationFormat>On-screen Show (16:9)</PresentationFormat>
  <Paragraphs>83</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Roboto</vt:lpstr>
      <vt:lpstr>Arial</vt:lpstr>
      <vt:lpstr>Material</vt:lpstr>
      <vt:lpstr>SRVUSD Committee Plan 2021-2022 Board Of Education Meeting August 24, 2021</vt:lpstr>
      <vt:lpstr>What IS district committee work?</vt:lpstr>
      <vt:lpstr>What will the NEW district committees do? </vt:lpstr>
      <vt:lpstr>How will district committees change for the 2021-2022 school year? </vt:lpstr>
      <vt:lpstr>Committee Work</vt:lpstr>
      <vt:lpstr>Committee Process and Feedback Loops</vt:lpstr>
      <vt:lpstr>Next Steps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SRVUSD Committee Plan 2021-2022 Board Of Education Meeting August 24, 2021</dc:title>
  <dc:creator>Fischer, Cindy [EC]</dc:creator>
  <cp:lastModifiedBy>Fischer, Cindy [EC]</cp:lastModifiedBy>
  <cp:revision>1</cp:revision>
  <dcterms:modified xsi:type="dcterms:W3CDTF">2021-08-31T22:27:56Z</dcterms:modified>
</cp:coreProperties>
</file>