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0104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10649A-0CC0-4A09-A9AC-9F038B163402}">
  <a:tblStyle styleId="{4A10649A-0CC0-4A09-A9AC-9F038B163402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CA91A-2C33-41A7-8E98-FD6960927F71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A7B88AA-6DCF-4981-9562-3719C28CCF56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3991839" y="-777240"/>
            <a:ext cx="4206240" cy="97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413033" y="2022229"/>
            <a:ext cx="5897562" cy="240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1876064" y="-763226"/>
            <a:ext cx="5897562" cy="79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38200" y="6422854"/>
            <a:ext cx="2743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776135" y="6422854"/>
            <a:ext cx="42796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073048" y="6422854"/>
            <a:ext cx="879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1207008" y="2656566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3"/>
          </p:nvPr>
        </p:nvSpPr>
        <p:spPr>
          <a:xfrm>
            <a:off x="6231230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4"/>
          </p:nvPr>
        </p:nvSpPr>
        <p:spPr>
          <a:xfrm>
            <a:off x="6231230" y="2656564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1205344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6230391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1207008" y="2120054"/>
            <a:ext cx="612648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7789023" y="2147486"/>
            <a:ext cx="3200400" cy="34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1280160" y="2211494"/>
            <a:ext cx="6126480" cy="3931920"/>
          </a:xfrm>
          <a:prstGeom prst="rect">
            <a:avLst/>
          </a:prstGeom>
          <a:solidFill>
            <a:srgbClr val="F4F3EC"/>
          </a:solidFill>
          <a:ln>
            <a:noFill/>
          </a:ln>
        </p:spPr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790688" y="2150621"/>
            <a:ext cx="3200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360217" y="2027583"/>
            <a:ext cx="11471565" cy="204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bel"/>
              <a:buNone/>
            </a:pPr>
            <a:r>
              <a:rPr lang="en-US" sz="4400" b="1"/>
              <a:t>2021-22 </a:t>
            </a:r>
            <a:r>
              <a:rPr lang="en-US" sz="4400" b="1" cap="none"/>
              <a:t>Second Interim Report Summary</a:t>
            </a:r>
            <a:r>
              <a:rPr lang="en-US" sz="4400" cap="none"/>
              <a:t/>
            </a:r>
            <a:br>
              <a:rPr lang="en-US" sz="4400" cap="none"/>
            </a:br>
            <a:r>
              <a:rPr lang="en-US" sz="1100" cap="none"/>
              <a:t/>
            </a:r>
            <a:br>
              <a:rPr lang="en-US" sz="1100" cap="none"/>
            </a:br>
            <a:r>
              <a:rPr lang="en-US" sz="3200" b="1" cap="none"/>
              <a:t>San Ramon Valley Unified School District</a:t>
            </a:r>
            <a:r>
              <a:rPr lang="en-US" sz="3600" b="1" cap="none"/>
              <a:t/>
            </a:r>
            <a:br>
              <a:rPr lang="en-US" sz="3600" b="1" cap="none"/>
            </a:br>
            <a:r>
              <a:rPr lang="en-US" sz="1300" b="1" cap="none"/>
              <a:t/>
            </a:r>
            <a:br>
              <a:rPr lang="en-US" sz="1300" b="1" cap="none"/>
            </a:br>
            <a:r>
              <a:rPr lang="en-US" sz="2700" i="1" cap="none"/>
              <a:t>March 15, 2022</a:t>
            </a:r>
            <a:endParaRPr sz="44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9508" y="4074989"/>
            <a:ext cx="2632982" cy="254372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</a:pPr>
            <a:r>
              <a:rPr lang="en-US" sz="5400" cap="none"/>
              <a:t>Concluding Remarks</a:t>
            </a:r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8" y="1385888"/>
            <a:ext cx="12063412" cy="51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/>
          <p:nvPr/>
        </p:nvSpPr>
        <p:spPr>
          <a:xfrm>
            <a:off x="3751653" y="6092042"/>
            <a:ext cx="403761" cy="36302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1203960" y="284176"/>
            <a:ext cx="9784080" cy="982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Resident Enrollment Projections through 2028-29</a:t>
            </a:r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Second I</a:t>
            </a:r>
            <a:r>
              <a:rPr lang="en-US" cap="none"/>
              <a:t>nterim Report</a:t>
            </a:r>
            <a:endParaRPr/>
          </a:p>
        </p:txBody>
      </p:sp>
      <p:graphicFrame>
        <p:nvGraphicFramePr>
          <p:cNvPr id="123" name="Google Shape;123;p18"/>
          <p:cNvGraphicFramePr/>
          <p:nvPr/>
        </p:nvGraphicFramePr>
        <p:xfrm>
          <a:off x="710275" y="234064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{4A10649A-0CC0-4A09-A9AC-9F038B163402}</a:tableStyleId>
              </a:tblPr>
              <a:tblGrid>
                <a:gridCol w="522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Purpose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Evaluate District’s Financial Position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Second of two required interim reports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Part of checks and balances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4" name="Google Shape;124;p18"/>
          <p:cNvGraphicFramePr/>
          <p:nvPr/>
        </p:nvGraphicFramePr>
        <p:xfrm>
          <a:off x="6301047" y="234064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{4A10649A-0CC0-4A09-A9AC-9F038B163402}</a:tableStyleId>
              </a:tblPr>
              <a:tblGrid>
                <a:gridCol w="525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Process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6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Board of Education self-certifies the report as either: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lang="en-US" sz="2400" u="none" strike="noStrike" cap="none"/>
                        <a:t>ositive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strike="noStrike" cap="none"/>
                        <a:t>Qualified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strike="noStrike" cap="none"/>
                        <a:t>Negative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5" name="Google Shape;125;p18"/>
          <p:cNvSpPr txBox="1"/>
          <p:nvPr/>
        </p:nvSpPr>
        <p:spPr>
          <a:xfrm>
            <a:off x="710275" y="4928259"/>
            <a:ext cx="10844415" cy="15087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Result</a:t>
            </a:r>
            <a:endParaRPr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Board Adoption 		County Office of Ed. Certifies</a:t>
            </a: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		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	Report to Sacramento</a:t>
            </a: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None/>
            </a:pPr>
            <a:endParaRPr sz="2400" b="1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3199975" y="5637650"/>
            <a:ext cx="576000" cy="3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7606800" y="5637650"/>
            <a:ext cx="576000" cy="3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cap="none"/>
              <a:t>Public Education Budget Process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Financial reports in the SACS format must be adopted and submitted to the County Office of Education (COE) at least five times per year:</a:t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8147" y="3105361"/>
            <a:ext cx="6880827" cy="2638400"/>
          </a:xfrm>
          <a:prstGeom prst="rect">
            <a:avLst/>
          </a:prstGeom>
          <a:noFill/>
          <a:ln w="15875" cap="flat" cmpd="sng">
            <a:solidFill>
              <a:srgbClr val="F2F0E8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36" name="Google Shape;136;p19"/>
          <p:cNvCxnSpPr/>
          <p:nvPr/>
        </p:nvCxnSpPr>
        <p:spPr>
          <a:xfrm rot="10800000" flipH="1">
            <a:off x="1720735" y="4696691"/>
            <a:ext cx="482138" cy="8313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/>
          <p:nvPr/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46" name="Google Shape;146;p20"/>
          <p:cNvGraphicFramePr/>
          <p:nvPr/>
        </p:nvGraphicFramePr>
        <p:xfrm>
          <a:off x="1828538" y="7392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{01ACA91A-2C33-41A7-8E98-FD6960927F71}</a:tableStyleId>
              </a:tblPr>
              <a:tblGrid>
                <a:gridCol w="339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2021-22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2022-23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2023-24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Revenues</a:t>
                      </a:r>
                      <a:endParaRPr/>
                    </a:p>
                  </a:txBody>
                  <a:tcPr marL="27900" marR="27900" marT="33650" marB="55800" anchor="b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Budget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Projection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Projection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LCFF Sources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$288,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314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452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96,530,554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298,927,391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Revenue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2,000,988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$6,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863,268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6,863,268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State Revenue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68,737,755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52,976,822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53,106,596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Local Revenue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8,006,001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9,370,374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29,383,472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Transfers In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$1,111,344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408,170,540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385,741,018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88,280,727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Expenditures</a:t>
                      </a:r>
                      <a:endParaRPr sz="1400" b="1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Certificated Salaries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73,375,438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157,603,872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58,428,525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Classified Salaries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$55,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840,612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53,727,361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$54,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244,095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Employee Benefits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10,841,212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13,043,066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568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3025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Books and Supplies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7,201,225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13,558,267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12,791,441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43,621,654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38,307,333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8,695,683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Capital Outlay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183,520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520,041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520,041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Outgo/Indirect Costs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$1,0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748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$1,09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748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$1,09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748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Transfers Out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$2,712,545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$2,712,545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$2,712,545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3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25,866,954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80,563,233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84,051,380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Increase (Decrease) in Fund Balance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($1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7,696,414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5,177,785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4,229,347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47" name="Google Shape;147;p20"/>
          <p:cNvSpPr txBox="1"/>
          <p:nvPr/>
        </p:nvSpPr>
        <p:spPr>
          <a:xfrm>
            <a:off x="643466" y="249454"/>
            <a:ext cx="109050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2021-22 Second Interim Multi-Year Projection (MYP)</a:t>
            </a:r>
            <a:endParaRPr sz="3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0" y="6373375"/>
            <a:ext cx="1828500" cy="4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10363500" y="6373375"/>
            <a:ext cx="1828500" cy="48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cap="none"/>
              <a:t>Review of MYP Revenues &amp; Expenditures</a:t>
            </a: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3"/>
          </p:nvPr>
        </p:nvSpPr>
        <p:spPr>
          <a:xfrm>
            <a:off x="6231230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u="sng"/>
              <a:t>Expenditures</a:t>
            </a: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4"/>
          </p:nvPr>
        </p:nvSpPr>
        <p:spPr>
          <a:xfrm>
            <a:off x="6231230" y="2656564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Continued upward pressure from:</a:t>
            </a:r>
            <a:endParaRPr/>
          </a:p>
          <a:p>
            <a:pPr marL="41148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Health and welfare costs</a:t>
            </a:r>
            <a:endParaRPr/>
          </a:p>
          <a:p>
            <a:pPr marL="41148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Pension costs</a:t>
            </a:r>
            <a:endParaRPr/>
          </a:p>
          <a:p>
            <a:pPr marL="41148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Inflation increases</a:t>
            </a:r>
            <a:endParaRPr/>
          </a:p>
          <a:p>
            <a:pPr marL="41148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certificated staffing will adjust to ADA</a:t>
            </a:r>
            <a:endParaRPr/>
          </a:p>
          <a:p>
            <a:pPr marL="41148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assumes changes to staffing in 2023-24 as one time monies are exhausted</a:t>
            </a:r>
            <a:endParaRPr sz="1500"/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u="sng"/>
              <a:t>Revenues</a:t>
            </a:r>
            <a:endParaRPr u="sng"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2"/>
          </p:nvPr>
        </p:nvSpPr>
        <p:spPr>
          <a:xfrm>
            <a:off x="1207008" y="2656566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Since 1st Interim Report: $7 million more in restricted dollars</a:t>
            </a:r>
            <a:endParaRPr/>
          </a:p>
          <a:p>
            <a:pPr marL="41148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New State program: ELOP</a:t>
            </a:r>
            <a:endParaRPr/>
          </a:p>
          <a:p>
            <a:pPr marL="41148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Educator Effectiveness Grant</a:t>
            </a:r>
            <a:endParaRPr/>
          </a:p>
          <a:p>
            <a:pPr marL="41148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Spec. Ed. AB 1602 calculation increase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ADA projections for revenue</a:t>
            </a:r>
            <a:endParaRPr/>
          </a:p>
          <a:p>
            <a:pPr marL="411480" lvl="1" indent="-1955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New option: 3-year average of ADA</a:t>
            </a:r>
            <a:endParaRPr/>
          </a:p>
          <a:p>
            <a:pPr marL="411480" lvl="1" indent="-18288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Existing choices: either prior year or current year ADA</a:t>
            </a:r>
            <a:endParaRPr/>
          </a:p>
          <a:p>
            <a:pPr marL="411480" lvl="1" indent="-18288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District picks the larger number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643464" y="137730"/>
            <a:ext cx="109050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2021-22 </a:t>
            </a:r>
            <a:r>
              <a:rPr lang="en-US" sz="32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Second Interim Multi-Year Projection (MYP)</a:t>
            </a:r>
            <a:endParaRPr sz="3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70" name="Google Shape;170;p22"/>
          <p:cNvGraphicFramePr/>
          <p:nvPr/>
        </p:nvGraphicFramePr>
        <p:xfrm>
          <a:off x="778475" y="968174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DAE5F1"/>
                </a:solidFill>
                <a:tableStyleId>{DA7B88AA-6DCF-4981-9562-3719C28CCF56}</a:tableStyleId>
              </a:tblPr>
              <a:tblGrid>
                <a:gridCol w="61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2021-22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2022-23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2023-24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 Fund 01 Balance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Budget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Projection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Projection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Beginning Fund Balance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$51,255,648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33,559,234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38,737,019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Ending Fund Balance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3,559,234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8,737,019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42,966,366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Components of Ending Fund Balance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Non-spendable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352,748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352,748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352,748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Legally Restricted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11,476,481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10,944,162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11,541,207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Committed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Assigned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21,730,005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27,440,109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31,072,411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Undesignated/Unappropriated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Ending Fund Balance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33,559,234</a:t>
                      </a: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38,737,019</a:t>
                      </a: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42,966,366</a:t>
                      </a: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Reserve for Economic Uncertainties (Fund 17)*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$12,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776,009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11,416,897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11,521,541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LCFF Shortfall for Declining Enrollment (Fund 17 Assigned)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3,617,404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4,976,516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4,871,872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Reserve Percentage </a:t>
                      </a:r>
                      <a:r>
                        <a:rPr lang="en-US" sz="12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(Fund 17 Economic Uncertainty* + Fund 17 Assigned)</a:t>
                      </a:r>
                      <a:endParaRPr sz="1800" b="0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4.27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71" name="Google Shape;171;p22"/>
          <p:cNvSpPr/>
          <p:nvPr/>
        </p:nvSpPr>
        <p:spPr>
          <a:xfrm>
            <a:off x="0" y="6373369"/>
            <a:ext cx="12192000" cy="4846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720950" y="6039930"/>
            <a:ext cx="598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*Legally Required to maintain a reserve  in the amount of 3% of annual expenditures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21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cap="none"/>
              <a:t>Review of MYP Ending Fund Balance</a:t>
            </a:r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665018" y="2011680"/>
            <a:ext cx="10321981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1480" lvl="1" indent="-19621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Required Reserves of 3% of expenditures</a:t>
            </a:r>
            <a:endParaRPr/>
          </a:p>
          <a:p>
            <a:pPr marL="640080" lvl="2" indent="-193865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▪"/>
            </a:pPr>
            <a:r>
              <a:rPr lang="en-US" sz="2300"/>
              <a:t>“Reserve for Economic Uncertainty” resides in Fund 17 </a:t>
            </a:r>
            <a:endParaRPr/>
          </a:p>
          <a:p>
            <a:pPr marL="640080" lvl="2" indent="-193865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▪"/>
            </a:pPr>
            <a:r>
              <a:rPr lang="en-US" sz="2300"/>
              <a:t>Assigned categories in General Fund 01 includes funds for negotiated settlements</a:t>
            </a:r>
            <a:endParaRPr/>
          </a:p>
          <a:p>
            <a:pPr marL="411480" lvl="1" indent="-196215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“Assigned” amounts are one-time dollars</a:t>
            </a:r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21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cap="none"/>
              <a:t>Summary</a:t>
            </a: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1"/>
          </p:nvPr>
        </p:nvSpPr>
        <p:spPr>
          <a:xfrm>
            <a:off x="665018" y="2011680"/>
            <a:ext cx="10321981" cy="441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11480" lvl="1" indent="-16573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3600"/>
              <a:t>State tax revenues continue to come in higher than predicted</a:t>
            </a:r>
            <a:endParaRPr/>
          </a:p>
          <a:p>
            <a:pPr marL="411480" lvl="1" indent="-165735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3600"/>
              <a:t>State is aware of:</a:t>
            </a:r>
            <a:endParaRPr/>
          </a:p>
          <a:p>
            <a:pPr marL="640080" lvl="2" indent="-168592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3000"/>
              <a:t>the ADA “funding cliff”</a:t>
            </a:r>
            <a:endParaRPr sz="3000"/>
          </a:p>
          <a:p>
            <a:pPr marL="640080" lvl="2" indent="-168592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3000"/>
              <a:t>the declining population and school enrollment</a:t>
            </a:r>
            <a:endParaRPr/>
          </a:p>
          <a:p>
            <a:pPr marL="411480" lvl="1" indent="-165735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3600"/>
              <a:t>We have work to do:</a:t>
            </a:r>
            <a:endParaRPr/>
          </a:p>
          <a:p>
            <a:pPr marL="640080" lvl="2" indent="-168592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3000"/>
              <a:t>continue to match our expenditures to our revenues</a:t>
            </a:r>
            <a:endParaRPr/>
          </a:p>
          <a:p>
            <a:pPr marL="640080" lvl="2" indent="-168592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3000"/>
              <a:t>continue to adjust our staffing to meet our actual declining enrollment</a:t>
            </a:r>
            <a:endParaRPr/>
          </a:p>
          <a:p>
            <a:pPr marL="640080" lvl="2" indent="-168592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3000"/>
              <a:t>continue to provide the resources to support teaching and learning</a:t>
            </a:r>
            <a:endParaRPr sz="3200"/>
          </a:p>
          <a:p>
            <a:pPr marL="411480" lvl="1" indent="-1555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3400"/>
          </a:p>
        </p:txBody>
      </p:sp>
      <p:sp>
        <p:nvSpPr>
          <p:cNvPr id="187" name="Google Shape;187;p2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cap="none"/>
              <a:t>Next Steps and Upcoming Milestones</a:t>
            </a:r>
            <a:endParaRPr/>
          </a:p>
        </p:txBody>
      </p:sp>
      <p:grpSp>
        <p:nvGrpSpPr>
          <p:cNvPr id="193" name="Google Shape;193;p25"/>
          <p:cNvGrpSpPr/>
          <p:nvPr/>
        </p:nvGrpSpPr>
        <p:grpSpPr>
          <a:xfrm>
            <a:off x="356260" y="3107954"/>
            <a:ext cx="11412187" cy="3173945"/>
            <a:chOff x="0" y="690550"/>
            <a:chExt cx="11412187" cy="3173945"/>
          </a:xfrm>
        </p:grpSpPr>
        <p:sp>
          <p:nvSpPr>
            <p:cNvPr id="194" name="Google Shape;194;p25"/>
            <p:cNvSpPr/>
            <p:nvPr/>
          </p:nvSpPr>
          <p:spPr>
            <a:xfrm>
              <a:off x="450962" y="2231997"/>
              <a:ext cx="3575224" cy="469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5"/>
            <p:cNvSpPr txBox="1"/>
            <p:nvPr/>
          </p:nvSpPr>
          <p:spPr>
            <a:xfrm>
              <a:off x="450962" y="2231997"/>
              <a:ext cx="3575224" cy="469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January</a:t>
              </a:r>
              <a:endParaRPr/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0" y="1995081"/>
              <a:ext cx="11412187" cy="166256"/>
            </a:xfrm>
            <a:prstGeom prst="rect">
              <a:avLst/>
            </a:prstGeom>
            <a:gradFill>
              <a:gsLst>
                <a:gs pos="0">
                  <a:srgbClr val="7F9ECC"/>
                </a:gs>
                <a:gs pos="50000">
                  <a:srgbClr val="4576B1"/>
                </a:gs>
                <a:gs pos="100000">
                  <a:srgbClr val="34659D"/>
                </a:gs>
              </a:gsLst>
              <a:lin ang="5400000" scaled="0"/>
            </a:gradFill>
            <a:ln>
              <a:noFill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272201" y="708669"/>
              <a:ext cx="3932746" cy="579820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9525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5"/>
            <p:cNvSpPr txBox="1"/>
            <p:nvPr/>
          </p:nvSpPr>
          <p:spPr>
            <a:xfrm>
              <a:off x="272201" y="708669"/>
              <a:ext cx="3932746" cy="579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875" tIns="142875" rIns="142875" bIns="142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u="sng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Governor:</a:t>
              </a:r>
              <a:r>
                <a:rPr lang="en-US" sz="1500" u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en-US" sz="15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Budget Proposal by mid January</a:t>
              </a:r>
              <a:endParaRPr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199" name="Google Shape;199;p25"/>
            <p:cNvCxnSpPr/>
            <p:nvPr/>
          </p:nvCxnSpPr>
          <p:spPr>
            <a:xfrm>
              <a:off x="2238574" y="1288490"/>
              <a:ext cx="0" cy="706591"/>
            </a:xfrm>
            <a:prstGeom prst="straightConnector1">
              <a:avLst/>
            </a:prstGeom>
            <a:gradFill>
              <a:gsLst>
                <a:gs pos="0">
                  <a:srgbClr val="7F9ECC"/>
                </a:gs>
                <a:gs pos="50000">
                  <a:srgbClr val="4576B1"/>
                </a:gs>
                <a:gs pos="100000">
                  <a:srgbClr val="34659D"/>
                </a:gs>
              </a:gsLst>
              <a:lin ang="5400000" scaled="0"/>
            </a:gradFill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</p:cxnSp>
        <p:sp>
          <p:nvSpPr>
            <p:cNvPr id="200" name="Google Shape;200;p25"/>
            <p:cNvSpPr/>
            <p:nvPr/>
          </p:nvSpPr>
          <p:spPr>
            <a:xfrm>
              <a:off x="2685477" y="1454746"/>
              <a:ext cx="3575224" cy="469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5"/>
            <p:cNvSpPr txBox="1"/>
            <p:nvPr/>
          </p:nvSpPr>
          <p:spPr>
            <a:xfrm>
              <a:off x="2685477" y="1454746"/>
              <a:ext cx="3575224" cy="469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March</a:t>
              </a:r>
              <a:endParaRPr/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2506716" y="2867929"/>
              <a:ext cx="3932746" cy="579820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9525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 txBox="1"/>
            <p:nvPr/>
          </p:nvSpPr>
          <p:spPr>
            <a:xfrm>
              <a:off x="2506716" y="2867929"/>
              <a:ext cx="3932746" cy="5798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875" tIns="142875" rIns="142875" bIns="142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u="sng">
                  <a:solidFill>
                    <a:schemeClr val="dk1"/>
                  </a:solidFill>
                  <a:highlight>
                    <a:srgbClr val="00FFFF"/>
                  </a:highlight>
                  <a:latin typeface="Corbel"/>
                  <a:ea typeface="Corbel"/>
                  <a:cs typeface="Corbel"/>
                  <a:sym typeface="Corbel"/>
                </a:rPr>
                <a:t>District:</a:t>
              </a:r>
              <a:r>
                <a:rPr lang="en-US" sz="1500">
                  <a:solidFill>
                    <a:schemeClr val="dk1"/>
                  </a:solidFill>
                  <a:highlight>
                    <a:srgbClr val="00FFFF"/>
                  </a:highlight>
                  <a:latin typeface="Corbel"/>
                  <a:ea typeface="Corbel"/>
                  <a:cs typeface="Corbel"/>
                  <a:sym typeface="Corbel"/>
                </a:rPr>
                <a:t> Second Interim due on March 15</a:t>
              </a:r>
              <a:r>
                <a:rPr lang="en-US" sz="1500" baseline="30000">
                  <a:solidFill>
                    <a:schemeClr val="dk1"/>
                  </a:solidFill>
                  <a:highlight>
                    <a:srgbClr val="00FFFF"/>
                  </a:highlight>
                  <a:latin typeface="Corbel"/>
                  <a:ea typeface="Corbel"/>
                  <a:cs typeface="Corbel"/>
                  <a:sym typeface="Corbel"/>
                </a:rPr>
                <a:t>th</a:t>
              </a:r>
              <a:endParaRPr sz="1500">
                <a:solidFill>
                  <a:schemeClr val="dk1"/>
                </a:solidFill>
                <a:highlight>
                  <a:srgbClr val="00FFFF"/>
                </a:highlight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204" name="Google Shape;204;p25"/>
            <p:cNvCxnSpPr/>
            <p:nvPr/>
          </p:nvCxnSpPr>
          <p:spPr>
            <a:xfrm>
              <a:off x="4473089" y="2161338"/>
              <a:ext cx="0" cy="706591"/>
            </a:xfrm>
            <a:prstGeom prst="straightConnector1">
              <a:avLst/>
            </a:prstGeom>
            <a:gradFill>
              <a:gsLst>
                <a:gs pos="0">
                  <a:srgbClr val="7F9ECC"/>
                </a:gs>
                <a:gs pos="50000">
                  <a:srgbClr val="4576B1"/>
                </a:gs>
                <a:gs pos="100000">
                  <a:srgbClr val="34659D"/>
                </a:gs>
              </a:gsLst>
              <a:lin ang="5400000" scaled="0"/>
            </a:gradFill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</p:cxnSp>
        <p:sp>
          <p:nvSpPr>
            <p:cNvPr id="205" name="Google Shape;205;p25"/>
            <p:cNvSpPr/>
            <p:nvPr/>
          </p:nvSpPr>
          <p:spPr>
            <a:xfrm>
              <a:off x="2186619" y="2026254"/>
              <a:ext cx="103910" cy="103910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4421134" y="2026254"/>
              <a:ext cx="103910" cy="103910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4980432" y="2231997"/>
              <a:ext cx="3575224" cy="469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 txBox="1"/>
            <p:nvPr/>
          </p:nvSpPr>
          <p:spPr>
            <a:xfrm>
              <a:off x="4980432" y="2231997"/>
              <a:ext cx="3575224" cy="469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May</a:t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4473089" y="690550"/>
              <a:ext cx="4589908" cy="597939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9525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 txBox="1"/>
            <p:nvPr/>
          </p:nvSpPr>
          <p:spPr>
            <a:xfrm>
              <a:off x="4473089" y="690550"/>
              <a:ext cx="4589908" cy="5979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875" tIns="142875" rIns="142875" bIns="142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u="sng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Governor:</a:t>
              </a:r>
              <a:r>
                <a:rPr lang="en-US" sz="15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Revised Budget released by mid May</a:t>
              </a:r>
              <a:endParaRPr>
                <a:solidFill>
                  <a:schemeClr val="dk1"/>
                </a:solidFill>
              </a:endParaRPr>
            </a:p>
          </p:txBody>
        </p:sp>
        <p:cxnSp>
          <p:nvCxnSpPr>
            <p:cNvPr id="211" name="Google Shape;211;p25"/>
            <p:cNvCxnSpPr/>
            <p:nvPr/>
          </p:nvCxnSpPr>
          <p:spPr>
            <a:xfrm>
              <a:off x="6768044" y="1288490"/>
              <a:ext cx="0" cy="706591"/>
            </a:xfrm>
            <a:prstGeom prst="straightConnector1">
              <a:avLst/>
            </a:prstGeom>
            <a:gradFill>
              <a:gsLst>
                <a:gs pos="0">
                  <a:srgbClr val="7F9ECC"/>
                </a:gs>
                <a:gs pos="50000">
                  <a:srgbClr val="4576B1"/>
                </a:gs>
                <a:gs pos="100000">
                  <a:srgbClr val="34659D"/>
                </a:gs>
              </a:gsLst>
              <a:lin ang="5400000" scaled="0"/>
            </a:gradFill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</p:cxnSp>
        <p:sp>
          <p:nvSpPr>
            <p:cNvPr id="212" name="Google Shape;212;p25"/>
            <p:cNvSpPr/>
            <p:nvPr/>
          </p:nvSpPr>
          <p:spPr>
            <a:xfrm>
              <a:off x="7330693" y="1454746"/>
              <a:ext cx="3575224" cy="469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5"/>
            <p:cNvSpPr txBox="1"/>
            <p:nvPr/>
          </p:nvSpPr>
          <p:spPr>
            <a:xfrm>
              <a:off x="7330693" y="1454746"/>
              <a:ext cx="3575224" cy="469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June</a:t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828483" y="2867929"/>
              <a:ext cx="4579644" cy="996566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9525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 txBox="1"/>
            <p:nvPr/>
          </p:nvSpPr>
          <p:spPr>
            <a:xfrm>
              <a:off x="6828483" y="2867929"/>
              <a:ext cx="4579644" cy="996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875" tIns="142875" rIns="142875" bIns="142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u="sng">
                  <a:solidFill>
                    <a:schemeClr val="dk1"/>
                  </a:solidFill>
                  <a:highlight>
                    <a:srgbClr val="00FFFF"/>
                  </a:highlight>
                  <a:latin typeface="Corbel"/>
                  <a:ea typeface="Corbel"/>
                  <a:cs typeface="Corbel"/>
                  <a:sym typeface="Corbel"/>
                </a:rPr>
                <a:t>District:</a:t>
              </a:r>
              <a:r>
                <a:rPr lang="en-US" sz="1500">
                  <a:solidFill>
                    <a:schemeClr val="dk1"/>
                  </a:solidFill>
                  <a:highlight>
                    <a:srgbClr val="00FFFF"/>
                  </a:highlight>
                  <a:latin typeface="Corbel"/>
                  <a:ea typeface="Corbel"/>
                  <a:cs typeface="Corbel"/>
                  <a:sym typeface="Corbel"/>
                </a:rPr>
                <a:t> Estimated Actuals for 2021-22 + Budget Adoption for 2022-23 on June 7th</a:t>
              </a:r>
              <a:endParaRPr sz="1500">
                <a:solidFill>
                  <a:schemeClr val="dk1"/>
                </a:solidFill>
                <a:highlight>
                  <a:srgbClr val="00FFFF"/>
                </a:highlight>
                <a:latin typeface="Corbel"/>
                <a:ea typeface="Corbel"/>
                <a:cs typeface="Corbel"/>
                <a:sym typeface="Corbe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r>
                <a:rPr lang="en-US" sz="1500" u="sng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Legislators:</a:t>
              </a:r>
              <a:r>
                <a:rPr lang="en-US" sz="15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must pass a balanced budget by June 15</a:t>
              </a:r>
              <a:r>
                <a:rPr lang="en-US" sz="1500" baseline="30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th</a:t>
              </a:r>
              <a:endParaRPr>
                <a:solidFill>
                  <a:schemeClr val="dk1"/>
                </a:solidFill>
              </a:endParaRPr>
            </a:p>
          </p:txBody>
        </p:sp>
        <p:cxnSp>
          <p:nvCxnSpPr>
            <p:cNvPr id="216" name="Google Shape;216;p25"/>
            <p:cNvCxnSpPr/>
            <p:nvPr/>
          </p:nvCxnSpPr>
          <p:spPr>
            <a:xfrm>
              <a:off x="9118305" y="2161338"/>
              <a:ext cx="0" cy="706591"/>
            </a:xfrm>
            <a:prstGeom prst="straightConnector1">
              <a:avLst/>
            </a:prstGeom>
            <a:gradFill>
              <a:gsLst>
                <a:gs pos="0">
                  <a:srgbClr val="7F9ECC"/>
                </a:gs>
                <a:gs pos="50000">
                  <a:srgbClr val="4576B1"/>
                </a:gs>
                <a:gs pos="100000">
                  <a:srgbClr val="34659D"/>
                </a:gs>
              </a:gsLst>
              <a:lin ang="5400000" scaled="0"/>
            </a:gradFill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</p:cxnSp>
        <p:sp>
          <p:nvSpPr>
            <p:cNvPr id="217" name="Google Shape;217;p25"/>
            <p:cNvSpPr/>
            <p:nvPr/>
          </p:nvSpPr>
          <p:spPr>
            <a:xfrm>
              <a:off x="6716088" y="2026254"/>
              <a:ext cx="103910" cy="103910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9066350" y="2026254"/>
              <a:ext cx="103910" cy="103910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2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nded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Widescreen</PresentationFormat>
  <Paragraphs>203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Corbel</vt:lpstr>
      <vt:lpstr>Noto Sans Symbols</vt:lpstr>
      <vt:lpstr>Arial</vt:lpstr>
      <vt:lpstr>Banded</vt:lpstr>
      <vt:lpstr>Banded</vt:lpstr>
      <vt:lpstr>2021-22 Second Interim Report Summary  San Ramon Valley Unified School District  March 15, 2022</vt:lpstr>
      <vt:lpstr>Second Interim Report</vt:lpstr>
      <vt:lpstr>Public Education Budget Process</vt:lpstr>
      <vt:lpstr>PowerPoint Presentation</vt:lpstr>
      <vt:lpstr>Review of MYP Revenues &amp; Expenditures</vt:lpstr>
      <vt:lpstr>2021-22 Second Interim Multi-Year Projection (MYP)</vt:lpstr>
      <vt:lpstr>Review of MYP Ending Fund Balance</vt:lpstr>
      <vt:lpstr>Summary</vt:lpstr>
      <vt:lpstr>Next Steps and Upcoming Milestones</vt:lpstr>
      <vt:lpstr>Concluding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2021-22 Second Interim Report Summary  San Ramon Valley Unified School District  March 15, 2022</dc:title>
  <dc:creator>Fischer, Cindy [EC]</dc:creator>
  <cp:lastModifiedBy>Fischer, Cindy [EC]</cp:lastModifiedBy>
  <cp:revision>2</cp:revision>
  <dcterms:modified xsi:type="dcterms:W3CDTF">2022-03-16T16:36:17Z</dcterms:modified>
</cp:coreProperties>
</file>