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8"/>
  </p:notesMasterIdLst>
  <p:sldIdLst>
    <p:sldId id="256" r:id="rId2"/>
    <p:sldId id="257" r:id="rId3"/>
    <p:sldId id="258" r:id="rId4"/>
    <p:sldId id="259" r:id="rId5"/>
    <p:sldId id="260" r:id="rId6"/>
    <p:sldId id="261" r:id="rId7"/>
  </p:sldIdLst>
  <p:sldSz cx="9144000" cy="5143500" type="screen16x9"/>
  <p:notesSz cx="6858000" cy="9144000"/>
  <p:embeddedFontLst>
    <p:embeddedFont>
      <p:font typeface="Open Sans" panose="020B0604020202020204" charset="0"/>
      <p:regular r:id="rId9"/>
      <p:bold r:id="rId10"/>
      <p:italic r:id="rId11"/>
      <p:boldItalic r:id="rId12"/>
    </p:embeddedFont>
    <p:embeddedFont>
      <p:font typeface="PT Sans Narrow" panose="020B0604020202020204" charset="0"/>
      <p:regular r:id="rId13"/>
      <p:bold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804" y="9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font" Target="fonts/font5.fntdata"/><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4.fntdata"/><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font" Target="fonts/font6.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1012385548c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1012385548c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10116b92082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10116b9208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Dave speaks to what disruptive behavior looks like</a:t>
            </a:r>
            <a:endParaRPr/>
          </a:p>
          <a:p>
            <a:pPr marL="0" lvl="0" indent="457200" algn="l" rtl="0">
              <a:lnSpc>
                <a:spcPct val="115000"/>
              </a:lnSpc>
              <a:spcBef>
                <a:spcPts val="0"/>
              </a:spcBef>
              <a:spcAft>
                <a:spcPts val="1200"/>
              </a:spcAft>
              <a:buClr>
                <a:schemeClr val="dk1"/>
              </a:buClr>
              <a:buSzPts val="1100"/>
              <a:buFont typeface="Arial"/>
              <a:buNone/>
            </a:pPr>
            <a:r>
              <a:rPr lang="en" sz="1600">
                <a:solidFill>
                  <a:srgbClr val="695D46"/>
                </a:solidFill>
                <a:latin typeface="Open Sans"/>
                <a:ea typeface="Open Sans"/>
                <a:cs typeface="Open Sans"/>
                <a:sym typeface="Open Sans"/>
              </a:rPr>
              <a:t>we are concerned about our students’ SEWB and behavioral issues</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10116b92082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10116b92082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10116b92082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10116b92082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1012385548c_1_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1012385548c_1_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101977ed930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101977ed930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cxnSp>
        <p:nvCxnSpPr>
          <p:cNvPr id="10" name="Google Shape;10;p2"/>
          <p:cNvCxnSpPr/>
          <p:nvPr/>
        </p:nvCxnSpPr>
        <p:spPr>
          <a:xfrm>
            <a:off x="7007735" y="3176888"/>
            <a:ext cx="562200" cy="0"/>
          </a:xfrm>
          <a:prstGeom prst="straightConnector1">
            <a:avLst/>
          </a:prstGeom>
          <a:noFill/>
          <a:ln w="76200" cap="flat" cmpd="sng">
            <a:solidFill>
              <a:schemeClr val="lt2"/>
            </a:solidFill>
            <a:prstDash val="solid"/>
            <a:round/>
            <a:headEnd type="none" w="sm" len="sm"/>
            <a:tailEnd type="none" w="sm" len="sm"/>
          </a:ln>
        </p:spPr>
      </p:cxnSp>
      <p:cxnSp>
        <p:nvCxnSpPr>
          <p:cNvPr id="11" name="Google Shape;11;p2"/>
          <p:cNvCxnSpPr/>
          <p:nvPr/>
        </p:nvCxnSpPr>
        <p:spPr>
          <a:xfrm>
            <a:off x="1575035" y="3158252"/>
            <a:ext cx="562200" cy="0"/>
          </a:xfrm>
          <a:prstGeom prst="straightConnector1">
            <a:avLst/>
          </a:prstGeom>
          <a:noFill/>
          <a:ln w="76200" cap="flat" cmpd="sng">
            <a:solidFill>
              <a:schemeClr val="lt2"/>
            </a:solidFill>
            <a:prstDash val="solid"/>
            <a:round/>
            <a:headEnd type="none" w="sm" len="sm"/>
            <a:tailEnd type="none" w="sm" len="sm"/>
          </a:ln>
        </p:spPr>
      </p:cxnSp>
      <p:grpSp>
        <p:nvGrpSpPr>
          <p:cNvPr id="12" name="Google Shape;12;p2"/>
          <p:cNvGrpSpPr/>
          <p:nvPr/>
        </p:nvGrpSpPr>
        <p:grpSpPr>
          <a:xfrm>
            <a:off x="1004144" y="1022025"/>
            <a:ext cx="7136668" cy="152400"/>
            <a:chOff x="1346429" y="1011300"/>
            <a:chExt cx="6452100" cy="152400"/>
          </a:xfrm>
        </p:grpSpPr>
        <p:cxnSp>
          <p:nvCxnSpPr>
            <p:cNvPr id="13" name="Google Shape;13;p2"/>
            <p:cNvCxnSpPr/>
            <p:nvPr/>
          </p:nvCxnSpPr>
          <p:spPr>
            <a:xfrm rot="10800000">
              <a:off x="1346429" y="1011300"/>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4" name="Google Shape;14;p2"/>
            <p:cNvCxnSpPr/>
            <p:nvPr/>
          </p:nvCxnSpPr>
          <p:spPr>
            <a:xfrm rot="10800000">
              <a:off x="1346429" y="1163700"/>
              <a:ext cx="6452100" cy="0"/>
            </a:xfrm>
            <a:prstGeom prst="straightConnector1">
              <a:avLst/>
            </a:prstGeom>
            <a:noFill/>
            <a:ln w="9525" cap="flat" cmpd="sng">
              <a:solidFill>
                <a:schemeClr val="accent3"/>
              </a:solidFill>
              <a:prstDash val="solid"/>
              <a:round/>
              <a:headEnd type="none" w="sm" len="sm"/>
              <a:tailEnd type="none" w="sm" len="sm"/>
            </a:ln>
          </p:spPr>
        </p:cxnSp>
      </p:grpSp>
      <p:grpSp>
        <p:nvGrpSpPr>
          <p:cNvPr id="15" name="Google Shape;15;p2"/>
          <p:cNvGrpSpPr/>
          <p:nvPr/>
        </p:nvGrpSpPr>
        <p:grpSpPr>
          <a:xfrm>
            <a:off x="1004151" y="3969100"/>
            <a:ext cx="7136668" cy="152400"/>
            <a:chOff x="1346435" y="3969088"/>
            <a:chExt cx="6452100" cy="152400"/>
          </a:xfrm>
        </p:grpSpPr>
        <p:cxnSp>
          <p:nvCxnSpPr>
            <p:cNvPr id="16" name="Google Shape;16;p2"/>
            <p:cNvCxnSpPr/>
            <p:nvPr/>
          </p:nvCxnSpPr>
          <p:spPr>
            <a:xfrm>
              <a:off x="1346435" y="4121488"/>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7" name="Google Shape;17;p2"/>
            <p:cNvCxnSpPr/>
            <p:nvPr/>
          </p:nvCxnSpPr>
          <p:spPr>
            <a:xfrm>
              <a:off x="1346435" y="3969088"/>
              <a:ext cx="6452100" cy="0"/>
            </a:xfrm>
            <a:prstGeom prst="straightConnector1">
              <a:avLst/>
            </a:prstGeom>
            <a:noFill/>
            <a:ln w="9525" cap="flat" cmpd="sng">
              <a:solidFill>
                <a:schemeClr val="accent3"/>
              </a:solidFill>
              <a:prstDash val="solid"/>
              <a:round/>
              <a:headEnd type="none" w="sm" len="sm"/>
              <a:tailEnd type="none" w="sm" len="sm"/>
            </a:ln>
          </p:spPr>
        </p:cxnSp>
      </p:grpSp>
      <p:sp>
        <p:nvSpPr>
          <p:cNvPr id="18" name="Google Shape;18;p2"/>
          <p:cNvSpPr txBox="1">
            <a:spLocks noGrp="1"/>
          </p:cNvSpPr>
          <p:nvPr>
            <p:ph type="ctrTitle"/>
          </p:nvPr>
        </p:nvSpPr>
        <p:spPr>
          <a:xfrm>
            <a:off x="1004150" y="1751764"/>
            <a:ext cx="7136700" cy="1022400"/>
          </a:xfrm>
          <a:prstGeom prst="rect">
            <a:avLst/>
          </a:prstGeom>
        </p:spPr>
        <p:txBody>
          <a:bodyPr spcFirstLastPara="1" wrap="square" lIns="91425" tIns="91425" rIns="91425" bIns="91425" anchor="b" anchorCtr="0">
            <a:norm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a:endParaRPr/>
          </a:p>
        </p:txBody>
      </p:sp>
      <p:sp>
        <p:nvSpPr>
          <p:cNvPr id="19" name="Google Shape;19;p2"/>
          <p:cNvSpPr txBox="1">
            <a:spLocks noGrp="1"/>
          </p:cNvSpPr>
          <p:nvPr>
            <p:ph type="subTitle" idx="1"/>
          </p:nvPr>
        </p:nvSpPr>
        <p:spPr>
          <a:xfrm>
            <a:off x="2137225" y="2850039"/>
            <a:ext cx="48705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a:endParaRPr/>
          </a:p>
        </p:txBody>
      </p:sp>
      <p:sp>
        <p:nvSpPr>
          <p:cNvPr id="20" name="Google Shape;20;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5"/>
        <p:cNvGrpSpPr/>
        <p:nvPr/>
      </p:nvGrpSpPr>
      <p:grpSpPr>
        <a:xfrm>
          <a:off x="0" y="0"/>
          <a:ext cx="0" cy="0"/>
          <a:chOff x="0" y="0"/>
          <a:chExt cx="0" cy="0"/>
        </a:xfrm>
      </p:grpSpPr>
      <p:sp>
        <p:nvSpPr>
          <p:cNvPr id="56" name="Google Shape;56;p11"/>
          <p:cNvSpPr/>
          <p:nvPr/>
        </p:nvSpPr>
        <p:spPr>
          <a:xfrm>
            <a:off x="-75"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11"/>
          <p:cNvSpPr txBox="1">
            <a:spLocks noGrp="1"/>
          </p:cNvSpPr>
          <p:nvPr>
            <p:ph type="title" hasCustomPrompt="1"/>
          </p:nvPr>
        </p:nvSpPr>
        <p:spPr>
          <a:xfrm>
            <a:off x="311700" y="1304850"/>
            <a:ext cx="8520600" cy="1538400"/>
          </a:xfrm>
          <a:prstGeom prst="rect">
            <a:avLst/>
          </a:prstGeom>
        </p:spPr>
        <p:txBody>
          <a:bodyPr spcFirstLastPara="1" wrap="square" lIns="91425" tIns="91425" rIns="91425" bIns="91425" anchor="ctr" anchorCtr="0">
            <a:normAutofit/>
          </a:bodyPr>
          <a:lstStyle>
            <a:lvl1pPr lvl="0" algn="ctr">
              <a:spcBef>
                <a:spcPts val="0"/>
              </a:spcBef>
              <a:spcAft>
                <a:spcPts val="0"/>
              </a:spcAft>
              <a:buClr>
                <a:schemeClr val="accent3"/>
              </a:buClr>
              <a:buSzPts val="13000"/>
              <a:buNone/>
              <a:defRPr sz="13000">
                <a:solidFill>
                  <a:schemeClr val="accent3"/>
                </a:solidFill>
              </a:defRPr>
            </a:lvl1pPr>
            <a:lvl2pPr lvl="1" algn="ctr">
              <a:spcBef>
                <a:spcPts val="0"/>
              </a:spcBef>
              <a:spcAft>
                <a:spcPts val="0"/>
              </a:spcAft>
              <a:buClr>
                <a:schemeClr val="accent3"/>
              </a:buClr>
              <a:buSzPts val="13000"/>
              <a:buNone/>
              <a:defRPr sz="13000">
                <a:solidFill>
                  <a:schemeClr val="accent3"/>
                </a:solidFill>
              </a:defRPr>
            </a:lvl2pPr>
            <a:lvl3pPr lvl="2" algn="ctr">
              <a:spcBef>
                <a:spcPts val="0"/>
              </a:spcBef>
              <a:spcAft>
                <a:spcPts val="0"/>
              </a:spcAft>
              <a:buClr>
                <a:schemeClr val="accent3"/>
              </a:buClr>
              <a:buSzPts val="13000"/>
              <a:buNone/>
              <a:defRPr sz="13000">
                <a:solidFill>
                  <a:schemeClr val="accent3"/>
                </a:solidFill>
              </a:defRPr>
            </a:lvl3pPr>
            <a:lvl4pPr lvl="3" algn="ctr">
              <a:spcBef>
                <a:spcPts val="0"/>
              </a:spcBef>
              <a:spcAft>
                <a:spcPts val="0"/>
              </a:spcAft>
              <a:buClr>
                <a:schemeClr val="accent3"/>
              </a:buClr>
              <a:buSzPts val="13000"/>
              <a:buNone/>
              <a:defRPr sz="13000">
                <a:solidFill>
                  <a:schemeClr val="accent3"/>
                </a:solidFill>
              </a:defRPr>
            </a:lvl4pPr>
            <a:lvl5pPr lvl="4" algn="ctr">
              <a:spcBef>
                <a:spcPts val="0"/>
              </a:spcBef>
              <a:spcAft>
                <a:spcPts val="0"/>
              </a:spcAft>
              <a:buClr>
                <a:schemeClr val="accent3"/>
              </a:buClr>
              <a:buSzPts val="13000"/>
              <a:buNone/>
              <a:defRPr sz="13000">
                <a:solidFill>
                  <a:schemeClr val="accent3"/>
                </a:solidFill>
              </a:defRPr>
            </a:lvl5pPr>
            <a:lvl6pPr lvl="5" algn="ctr">
              <a:spcBef>
                <a:spcPts val="0"/>
              </a:spcBef>
              <a:spcAft>
                <a:spcPts val="0"/>
              </a:spcAft>
              <a:buClr>
                <a:schemeClr val="accent3"/>
              </a:buClr>
              <a:buSzPts val="13000"/>
              <a:buNone/>
              <a:defRPr sz="13000">
                <a:solidFill>
                  <a:schemeClr val="accent3"/>
                </a:solidFill>
              </a:defRPr>
            </a:lvl6pPr>
            <a:lvl7pPr lvl="6" algn="ctr">
              <a:spcBef>
                <a:spcPts val="0"/>
              </a:spcBef>
              <a:spcAft>
                <a:spcPts val="0"/>
              </a:spcAft>
              <a:buClr>
                <a:schemeClr val="accent3"/>
              </a:buClr>
              <a:buSzPts val="13000"/>
              <a:buNone/>
              <a:defRPr sz="13000">
                <a:solidFill>
                  <a:schemeClr val="accent3"/>
                </a:solidFill>
              </a:defRPr>
            </a:lvl7pPr>
            <a:lvl8pPr lvl="7" algn="ctr">
              <a:spcBef>
                <a:spcPts val="0"/>
              </a:spcBef>
              <a:spcAft>
                <a:spcPts val="0"/>
              </a:spcAft>
              <a:buClr>
                <a:schemeClr val="accent3"/>
              </a:buClr>
              <a:buSzPts val="13000"/>
              <a:buNone/>
              <a:defRPr sz="13000">
                <a:solidFill>
                  <a:schemeClr val="accent3"/>
                </a:solidFill>
              </a:defRPr>
            </a:lvl8pPr>
            <a:lvl9pPr lvl="8" algn="ctr">
              <a:spcBef>
                <a:spcPts val="0"/>
              </a:spcBef>
              <a:spcAft>
                <a:spcPts val="0"/>
              </a:spcAft>
              <a:buClr>
                <a:schemeClr val="accent3"/>
              </a:buClr>
              <a:buSzPts val="13000"/>
              <a:buNone/>
              <a:defRPr sz="13000">
                <a:solidFill>
                  <a:schemeClr val="accent3"/>
                </a:solidFill>
              </a:defRPr>
            </a:lvl9pPr>
          </a:lstStyle>
          <a:p>
            <a:r>
              <a:t>xx%</a:t>
            </a:r>
          </a:p>
        </p:txBody>
      </p:sp>
      <p:sp>
        <p:nvSpPr>
          <p:cNvPr id="58" name="Google Shape;58;p11"/>
          <p:cNvSpPr txBox="1">
            <a:spLocks noGrp="1"/>
          </p:cNvSpPr>
          <p:nvPr>
            <p:ph type="body" idx="1"/>
          </p:nvPr>
        </p:nvSpPr>
        <p:spPr>
          <a:xfrm>
            <a:off x="311700" y="2995650"/>
            <a:ext cx="8520600" cy="10716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59" name="Google Shape;59;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0"/>
        <p:cNvGrpSpPr/>
        <p:nvPr/>
      </p:nvGrpSpPr>
      <p:grpSpPr>
        <a:xfrm>
          <a:off x="0" y="0"/>
          <a:ext cx="0" cy="0"/>
          <a:chOff x="0" y="0"/>
          <a:chExt cx="0" cy="0"/>
        </a:xfrm>
      </p:grpSpPr>
      <p:sp>
        <p:nvSpPr>
          <p:cNvPr id="61" name="Google Shape;61;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1"/>
        <p:cNvGrpSpPr/>
        <p:nvPr/>
      </p:nvGrpSpPr>
      <p:grpSpPr>
        <a:xfrm>
          <a:off x="0" y="0"/>
          <a:ext cx="0" cy="0"/>
          <a:chOff x="0" y="0"/>
          <a:chExt cx="0" cy="0"/>
        </a:xfrm>
      </p:grpSpPr>
      <p:sp>
        <p:nvSpPr>
          <p:cNvPr id="22" name="Google Shape;22;p3"/>
          <p:cNvSpPr/>
          <p:nvPr/>
        </p:nvSpPr>
        <p:spPr>
          <a:xfrm>
            <a:off x="-50" y="2571900"/>
            <a:ext cx="9144000" cy="25716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txBox="1">
            <a:spLocks noGrp="1"/>
          </p:cNvSpPr>
          <p:nvPr>
            <p:ph type="title"/>
          </p:nvPr>
        </p:nvSpPr>
        <p:spPr>
          <a:xfrm>
            <a:off x="311700" y="814800"/>
            <a:ext cx="8571300" cy="9420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a:lvl1pPr>
            <a:lvl2pPr lvl="1" algn="ctr">
              <a:spcBef>
                <a:spcPts val="0"/>
              </a:spcBef>
              <a:spcAft>
                <a:spcPts val="0"/>
              </a:spcAft>
              <a:buSzPts val="3600"/>
              <a:buNone/>
              <a:defRPr/>
            </a:lvl2pPr>
            <a:lvl3pPr lvl="2" algn="ctr">
              <a:spcBef>
                <a:spcPts val="0"/>
              </a:spcBef>
              <a:spcAft>
                <a:spcPts val="0"/>
              </a:spcAft>
              <a:buSzPts val="3600"/>
              <a:buNone/>
              <a:defRPr/>
            </a:lvl3pPr>
            <a:lvl4pPr lvl="3" algn="ctr">
              <a:spcBef>
                <a:spcPts val="0"/>
              </a:spcBef>
              <a:spcAft>
                <a:spcPts val="0"/>
              </a:spcAft>
              <a:buSzPts val="3600"/>
              <a:buNone/>
              <a:defRPr/>
            </a:lvl4pPr>
            <a:lvl5pPr lvl="4" algn="ctr">
              <a:spcBef>
                <a:spcPts val="0"/>
              </a:spcBef>
              <a:spcAft>
                <a:spcPts val="0"/>
              </a:spcAft>
              <a:buSzPts val="3600"/>
              <a:buNone/>
              <a:defRPr/>
            </a:lvl5pPr>
            <a:lvl6pPr lvl="5" algn="ctr">
              <a:spcBef>
                <a:spcPts val="0"/>
              </a:spcBef>
              <a:spcAft>
                <a:spcPts val="0"/>
              </a:spcAft>
              <a:buSzPts val="3600"/>
              <a:buNone/>
              <a:defRPr/>
            </a:lvl6pPr>
            <a:lvl7pPr lvl="6" algn="ctr">
              <a:spcBef>
                <a:spcPts val="0"/>
              </a:spcBef>
              <a:spcAft>
                <a:spcPts val="0"/>
              </a:spcAft>
              <a:buSzPts val="3600"/>
              <a:buNone/>
              <a:defRPr/>
            </a:lvl7pPr>
            <a:lvl8pPr lvl="7" algn="ctr">
              <a:spcBef>
                <a:spcPts val="0"/>
              </a:spcBef>
              <a:spcAft>
                <a:spcPts val="0"/>
              </a:spcAft>
              <a:buSzPts val="3600"/>
              <a:buNone/>
              <a:defRPr/>
            </a:lvl8pPr>
            <a:lvl9pPr lvl="8" algn="ctr">
              <a:spcBef>
                <a:spcPts val="0"/>
              </a:spcBef>
              <a:spcAft>
                <a:spcPts val="0"/>
              </a:spcAft>
              <a:buSzPts val="3600"/>
              <a:buNone/>
              <a:defRPr/>
            </a:lvl9pPr>
          </a:lstStyle>
          <a:p>
            <a:endParaRPr/>
          </a:p>
        </p:txBody>
      </p:sp>
      <p:sp>
        <p:nvSpPr>
          <p:cNvPr id="24" name="Google Shape;24;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5"/>
        <p:cNvGrpSpPr/>
        <p:nvPr/>
      </p:nvGrpSpPr>
      <p:grpSpPr>
        <a:xfrm>
          <a:off x="0" y="0"/>
          <a:ext cx="0" cy="0"/>
          <a:chOff x="0" y="0"/>
          <a:chExt cx="0" cy="0"/>
        </a:xfrm>
      </p:grpSpPr>
      <p:sp>
        <p:nvSpPr>
          <p:cNvPr id="26" name="Google Shape;26;p4"/>
          <p:cNvSpPr/>
          <p:nvPr/>
        </p:nvSpPr>
        <p:spPr>
          <a:xfrm>
            <a:off x="-75" y="5045700"/>
            <a:ext cx="9144000" cy="978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28" name="Google Shape;28;p4"/>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9" name="Google Shape;2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0"/>
        <p:cNvGrpSpPr/>
        <p:nvPr/>
      </p:nvGrpSpPr>
      <p:grpSpPr>
        <a:xfrm>
          <a:off x="0" y="0"/>
          <a:ext cx="0" cy="0"/>
          <a:chOff x="0" y="0"/>
          <a:chExt cx="0" cy="0"/>
        </a:xfrm>
      </p:grpSpPr>
      <p:sp>
        <p:nvSpPr>
          <p:cNvPr id="31" name="Google Shape;31;p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2" name="Google Shape;32;p5"/>
          <p:cNvSpPr txBox="1">
            <a:spLocks noGrp="1"/>
          </p:cNvSpPr>
          <p:nvPr>
            <p:ph type="body" idx="1"/>
          </p:nvPr>
        </p:nvSpPr>
        <p:spPr>
          <a:xfrm>
            <a:off x="311700" y="1266175"/>
            <a:ext cx="3999900" cy="33027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3" name="Google Shape;33;p5"/>
          <p:cNvSpPr txBox="1">
            <a:spLocks noGrp="1"/>
          </p:cNvSpPr>
          <p:nvPr>
            <p:ph type="body" idx="2"/>
          </p:nvPr>
        </p:nvSpPr>
        <p:spPr>
          <a:xfrm>
            <a:off x="4832400" y="1266175"/>
            <a:ext cx="3999900" cy="33027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4" name="Google Shape;3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7" name="Google Shape;3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8"/>
        <p:cNvGrpSpPr/>
        <p:nvPr/>
      </p:nvGrpSpPr>
      <p:grpSpPr>
        <a:xfrm>
          <a:off x="0" y="0"/>
          <a:ext cx="0" cy="0"/>
          <a:chOff x="0" y="0"/>
          <a:chExt cx="0" cy="0"/>
        </a:xfrm>
      </p:grpSpPr>
      <p:sp>
        <p:nvSpPr>
          <p:cNvPr id="39" name="Google Shape;3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1" name="Google Shape;4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6"/>
        </a:solidFill>
        <a:effectLst/>
      </p:bgPr>
    </p:bg>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526350"/>
            <a:ext cx="5613600" cy="40908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dk2"/>
              </a:buClr>
              <a:buSzPts val="5400"/>
              <a:buNone/>
              <a:defRPr sz="5400" b="0">
                <a:solidFill>
                  <a:schemeClr val="dk2"/>
                </a:solidFill>
              </a:defRPr>
            </a:lvl1pPr>
            <a:lvl2pPr lvl="1">
              <a:spcBef>
                <a:spcPts val="0"/>
              </a:spcBef>
              <a:spcAft>
                <a:spcPts val="0"/>
              </a:spcAft>
              <a:buClr>
                <a:schemeClr val="dk2"/>
              </a:buClr>
              <a:buSzPts val="5400"/>
              <a:buNone/>
              <a:defRPr sz="5400" b="0">
                <a:solidFill>
                  <a:schemeClr val="dk2"/>
                </a:solidFill>
              </a:defRPr>
            </a:lvl2pPr>
            <a:lvl3pPr lvl="2">
              <a:spcBef>
                <a:spcPts val="0"/>
              </a:spcBef>
              <a:spcAft>
                <a:spcPts val="0"/>
              </a:spcAft>
              <a:buClr>
                <a:schemeClr val="dk2"/>
              </a:buClr>
              <a:buSzPts val="5400"/>
              <a:buNone/>
              <a:defRPr sz="5400" b="0">
                <a:solidFill>
                  <a:schemeClr val="dk2"/>
                </a:solidFill>
              </a:defRPr>
            </a:lvl3pPr>
            <a:lvl4pPr lvl="3">
              <a:spcBef>
                <a:spcPts val="0"/>
              </a:spcBef>
              <a:spcAft>
                <a:spcPts val="0"/>
              </a:spcAft>
              <a:buClr>
                <a:schemeClr val="dk2"/>
              </a:buClr>
              <a:buSzPts val="5400"/>
              <a:buNone/>
              <a:defRPr sz="5400" b="0">
                <a:solidFill>
                  <a:schemeClr val="dk2"/>
                </a:solidFill>
              </a:defRPr>
            </a:lvl4pPr>
            <a:lvl5pPr lvl="4">
              <a:spcBef>
                <a:spcPts val="0"/>
              </a:spcBef>
              <a:spcAft>
                <a:spcPts val="0"/>
              </a:spcAft>
              <a:buClr>
                <a:schemeClr val="dk2"/>
              </a:buClr>
              <a:buSzPts val="5400"/>
              <a:buNone/>
              <a:defRPr sz="5400" b="0">
                <a:solidFill>
                  <a:schemeClr val="dk2"/>
                </a:solidFill>
              </a:defRPr>
            </a:lvl5pPr>
            <a:lvl6pPr lvl="5">
              <a:spcBef>
                <a:spcPts val="0"/>
              </a:spcBef>
              <a:spcAft>
                <a:spcPts val="0"/>
              </a:spcAft>
              <a:buClr>
                <a:schemeClr val="dk2"/>
              </a:buClr>
              <a:buSzPts val="5400"/>
              <a:buNone/>
              <a:defRPr sz="5400" b="0">
                <a:solidFill>
                  <a:schemeClr val="dk2"/>
                </a:solidFill>
              </a:defRPr>
            </a:lvl6pPr>
            <a:lvl7pPr lvl="6">
              <a:spcBef>
                <a:spcPts val="0"/>
              </a:spcBef>
              <a:spcAft>
                <a:spcPts val="0"/>
              </a:spcAft>
              <a:buClr>
                <a:schemeClr val="dk2"/>
              </a:buClr>
              <a:buSzPts val="5400"/>
              <a:buNone/>
              <a:defRPr sz="5400" b="0">
                <a:solidFill>
                  <a:schemeClr val="dk2"/>
                </a:solidFill>
              </a:defRPr>
            </a:lvl7pPr>
            <a:lvl8pPr lvl="7">
              <a:spcBef>
                <a:spcPts val="0"/>
              </a:spcBef>
              <a:spcAft>
                <a:spcPts val="0"/>
              </a:spcAft>
              <a:buClr>
                <a:schemeClr val="dk2"/>
              </a:buClr>
              <a:buSzPts val="5400"/>
              <a:buNone/>
              <a:defRPr sz="5400" b="0">
                <a:solidFill>
                  <a:schemeClr val="dk2"/>
                </a:solidFill>
              </a:defRPr>
            </a:lvl8pPr>
            <a:lvl9pPr lvl="8">
              <a:spcBef>
                <a:spcPts val="0"/>
              </a:spcBef>
              <a:spcAft>
                <a:spcPts val="0"/>
              </a:spcAft>
              <a:buClr>
                <a:schemeClr val="dk2"/>
              </a:buClr>
              <a:buSzPts val="5400"/>
              <a:buNone/>
              <a:defRPr sz="5400" b="0">
                <a:solidFill>
                  <a:schemeClr val="dk2"/>
                </a:solidFill>
              </a:defRPr>
            </a:lvl9pPr>
          </a:lstStyle>
          <a:p>
            <a:endParaRPr/>
          </a:p>
        </p:txBody>
      </p:sp>
      <p:sp>
        <p:nvSpPr>
          <p:cNvPr id="44" name="Google Shape;4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a:off x="4572000" y="0"/>
            <a:ext cx="4572000" cy="51435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7" name="Google Shape;47;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8" name="Google Shape;48;p9"/>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9" name="Google Shape;49;p9"/>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a:spLocks noGrp="1"/>
          </p:cNvSpPr>
          <p:nvPr>
            <p:ph type="body" idx="1"/>
          </p:nvPr>
        </p:nvSpPr>
        <p:spPr>
          <a:xfrm>
            <a:off x="311700" y="4230725"/>
            <a:ext cx="5998800" cy="598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a:endParaRPr/>
          </a:p>
        </p:txBody>
      </p:sp>
      <p:sp>
        <p:nvSpPr>
          <p:cNvPr id="54" name="Google Shape;54;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tropic">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7074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1pPr>
            <a:lvl2pPr lvl="1">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2pPr>
            <a:lvl3pPr lvl="2">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3pPr>
            <a:lvl4pPr lvl="3">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4pPr>
            <a:lvl5pPr lvl="4">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5pPr>
            <a:lvl6pPr lvl="5">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6pPr>
            <a:lvl7pPr lvl="6">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7pPr>
            <a:lvl8pPr lvl="7">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8pPr>
            <a:lvl9pPr lvl="8">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9pPr>
          </a:lstStyle>
          <a:p>
            <a:endParaRPr/>
          </a:p>
        </p:txBody>
      </p:sp>
      <p:sp>
        <p:nvSpPr>
          <p:cNvPr id="7" name="Google Shape;7;p1"/>
          <p:cNvSpPr txBox="1">
            <a:spLocks noGrp="1"/>
          </p:cNvSpPr>
          <p:nvPr>
            <p:ph type="body" idx="1"/>
          </p:nvPr>
        </p:nvSpPr>
        <p:spPr>
          <a:xfrm>
            <a:off x="311700" y="1266325"/>
            <a:ext cx="8520600" cy="33027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marL="914400" lvl="1"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marL="1371600" lvl="2"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marL="1828800" lvl="3"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marL="2286000" lvl="4"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marL="2743200" lvl="5"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marL="3200400" lvl="6"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marL="3657600" lvl="7"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marL="4114800" lvl="8"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latin typeface="Open Sans"/>
                <a:ea typeface="Open Sans"/>
                <a:cs typeface="Open Sans"/>
                <a:sym typeface="Open Sans"/>
              </a:defRPr>
            </a:lvl1pPr>
            <a:lvl2pPr lvl="1" algn="r">
              <a:buNone/>
              <a:defRPr sz="1000">
                <a:solidFill>
                  <a:schemeClr val="dk2"/>
                </a:solidFill>
                <a:latin typeface="Open Sans"/>
                <a:ea typeface="Open Sans"/>
                <a:cs typeface="Open Sans"/>
                <a:sym typeface="Open Sans"/>
              </a:defRPr>
            </a:lvl2pPr>
            <a:lvl3pPr lvl="2" algn="r">
              <a:buNone/>
              <a:defRPr sz="1000">
                <a:solidFill>
                  <a:schemeClr val="dk2"/>
                </a:solidFill>
                <a:latin typeface="Open Sans"/>
                <a:ea typeface="Open Sans"/>
                <a:cs typeface="Open Sans"/>
                <a:sym typeface="Open Sans"/>
              </a:defRPr>
            </a:lvl3pPr>
            <a:lvl4pPr lvl="3" algn="r">
              <a:buNone/>
              <a:defRPr sz="1000">
                <a:solidFill>
                  <a:schemeClr val="dk2"/>
                </a:solidFill>
                <a:latin typeface="Open Sans"/>
                <a:ea typeface="Open Sans"/>
                <a:cs typeface="Open Sans"/>
                <a:sym typeface="Open Sans"/>
              </a:defRPr>
            </a:lvl4pPr>
            <a:lvl5pPr lvl="4" algn="r">
              <a:buNone/>
              <a:defRPr sz="1000">
                <a:solidFill>
                  <a:schemeClr val="dk2"/>
                </a:solidFill>
                <a:latin typeface="Open Sans"/>
                <a:ea typeface="Open Sans"/>
                <a:cs typeface="Open Sans"/>
                <a:sym typeface="Open Sans"/>
              </a:defRPr>
            </a:lvl5pPr>
            <a:lvl6pPr lvl="5" algn="r">
              <a:buNone/>
              <a:defRPr sz="1000">
                <a:solidFill>
                  <a:schemeClr val="dk2"/>
                </a:solidFill>
                <a:latin typeface="Open Sans"/>
                <a:ea typeface="Open Sans"/>
                <a:cs typeface="Open Sans"/>
                <a:sym typeface="Open Sans"/>
              </a:defRPr>
            </a:lvl6pPr>
            <a:lvl7pPr lvl="6" algn="r">
              <a:buNone/>
              <a:defRPr sz="1000">
                <a:solidFill>
                  <a:schemeClr val="dk2"/>
                </a:solidFill>
                <a:latin typeface="Open Sans"/>
                <a:ea typeface="Open Sans"/>
                <a:cs typeface="Open Sans"/>
                <a:sym typeface="Open Sans"/>
              </a:defRPr>
            </a:lvl7pPr>
            <a:lvl8pPr lvl="7" algn="r">
              <a:buNone/>
              <a:defRPr sz="1000">
                <a:solidFill>
                  <a:schemeClr val="dk2"/>
                </a:solidFill>
                <a:latin typeface="Open Sans"/>
                <a:ea typeface="Open Sans"/>
                <a:cs typeface="Open Sans"/>
                <a:sym typeface="Open Sans"/>
              </a:defRPr>
            </a:lvl8pPr>
            <a:lvl9pPr lvl="8" algn="r">
              <a:buNone/>
              <a:defRPr sz="1000">
                <a:solidFill>
                  <a:schemeClr val="dk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3"/>
          <p:cNvSpPr txBox="1">
            <a:spLocks noGrp="1"/>
          </p:cNvSpPr>
          <p:nvPr>
            <p:ph type="ctrTitle"/>
          </p:nvPr>
        </p:nvSpPr>
        <p:spPr>
          <a:xfrm>
            <a:off x="1004150" y="1216652"/>
            <a:ext cx="7136700" cy="9399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SzPts val="990"/>
              <a:buNone/>
            </a:pPr>
            <a:r>
              <a:rPr lang="en" sz="4440">
                <a:solidFill>
                  <a:srgbClr val="1155CC"/>
                </a:solidFill>
              </a:rPr>
              <a:t>Strategies for Supporting Students</a:t>
            </a:r>
            <a:endParaRPr sz="4440">
              <a:solidFill>
                <a:srgbClr val="1155CC"/>
              </a:solidFill>
            </a:endParaRPr>
          </a:p>
        </p:txBody>
      </p:sp>
      <p:pic>
        <p:nvPicPr>
          <p:cNvPr id="67" name="Google Shape;67;p13"/>
          <p:cNvPicPr preferRelativeResize="0"/>
          <p:nvPr/>
        </p:nvPicPr>
        <p:blipFill>
          <a:blip r:embed="rId3">
            <a:alphaModFix/>
          </a:blip>
          <a:stretch>
            <a:fillRect/>
          </a:stretch>
        </p:blipFill>
        <p:spPr>
          <a:xfrm>
            <a:off x="4060800" y="2060550"/>
            <a:ext cx="1022402" cy="1022402"/>
          </a:xfrm>
          <a:prstGeom prst="rect">
            <a:avLst/>
          </a:prstGeom>
          <a:noFill/>
          <a:ln>
            <a:noFill/>
          </a:ln>
        </p:spPr>
      </p:pic>
      <p:sp>
        <p:nvSpPr>
          <p:cNvPr id="68" name="Google Shape;68;p13"/>
          <p:cNvSpPr/>
          <p:nvPr/>
        </p:nvSpPr>
        <p:spPr>
          <a:xfrm>
            <a:off x="1389625" y="2981875"/>
            <a:ext cx="1022400" cy="2607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13"/>
          <p:cNvSpPr/>
          <p:nvPr/>
        </p:nvSpPr>
        <p:spPr>
          <a:xfrm>
            <a:off x="6791675" y="2981875"/>
            <a:ext cx="1022400" cy="2607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13"/>
          <p:cNvSpPr txBox="1"/>
          <p:nvPr/>
        </p:nvSpPr>
        <p:spPr>
          <a:xfrm>
            <a:off x="1004150" y="3243425"/>
            <a:ext cx="7136700" cy="617700"/>
          </a:xfrm>
          <a:prstGeom prst="rect">
            <a:avLst/>
          </a:prstGeom>
          <a:solidFill>
            <a:srgbClr val="1155CC"/>
          </a:solidFill>
          <a:ln>
            <a:noFill/>
          </a:ln>
        </p:spPr>
        <p:txBody>
          <a:bodyPr spcFirstLastPara="1" wrap="square" lIns="91425" tIns="91425" rIns="91425" bIns="91425" anchor="ctr" anchorCtr="0">
            <a:noAutofit/>
          </a:bodyPr>
          <a:lstStyle/>
          <a:p>
            <a:pPr marL="0" marR="0" lvl="0" indent="0" algn="ctr" rtl="0">
              <a:spcBef>
                <a:spcPts val="0"/>
              </a:spcBef>
              <a:spcAft>
                <a:spcPts val="0"/>
              </a:spcAft>
              <a:buNone/>
            </a:pPr>
            <a:r>
              <a:rPr lang="en" sz="1800">
                <a:solidFill>
                  <a:srgbClr val="FFFFFF"/>
                </a:solidFill>
                <a:latin typeface="Open Sans"/>
                <a:ea typeface="Open Sans"/>
                <a:cs typeface="Open Sans"/>
                <a:sym typeface="Open Sans"/>
              </a:rPr>
              <a:t>SRVUSD Board Presentation</a:t>
            </a:r>
            <a:endParaRPr sz="1800">
              <a:solidFill>
                <a:srgbClr val="FFFFFF"/>
              </a:solidFill>
              <a:latin typeface="Open Sans"/>
              <a:ea typeface="Open Sans"/>
              <a:cs typeface="Open Sans"/>
              <a:sym typeface="Open Sans"/>
            </a:endParaRPr>
          </a:p>
          <a:p>
            <a:pPr marL="0" marR="0" lvl="0" indent="0" algn="l" rtl="0">
              <a:spcBef>
                <a:spcPts val="0"/>
              </a:spcBef>
              <a:spcAft>
                <a:spcPts val="0"/>
              </a:spcAft>
              <a:buNone/>
            </a:pPr>
            <a:r>
              <a:rPr lang="en" sz="1600">
                <a:solidFill>
                  <a:srgbClr val="FFFFFF"/>
                </a:solidFill>
                <a:latin typeface="Open Sans"/>
                <a:ea typeface="Open Sans"/>
                <a:cs typeface="Open Sans"/>
                <a:sym typeface="Open Sans"/>
              </a:rPr>
              <a:t>Educational Services	</a:t>
            </a:r>
            <a:r>
              <a:rPr lang="en" sz="1800">
                <a:solidFill>
                  <a:srgbClr val="FFFFFF"/>
                </a:solidFill>
                <a:latin typeface="Open Sans"/>
                <a:ea typeface="Open Sans"/>
                <a:cs typeface="Open Sans"/>
                <a:sym typeface="Open Sans"/>
              </a:rPr>
              <a:t>			     		         </a:t>
            </a:r>
            <a:r>
              <a:rPr lang="en" sz="1600">
                <a:solidFill>
                  <a:srgbClr val="FFFFFF"/>
                </a:solidFill>
                <a:latin typeface="Open Sans"/>
                <a:ea typeface="Open Sans"/>
                <a:cs typeface="Open Sans"/>
                <a:sym typeface="Open Sans"/>
              </a:rPr>
              <a:t>November 16, 2021</a:t>
            </a:r>
            <a:endParaRPr sz="1600">
              <a:solidFill>
                <a:srgbClr val="FFFFFF"/>
              </a:solidFill>
              <a:latin typeface="Open Sans"/>
              <a:ea typeface="Open Sans"/>
              <a:cs typeface="Open Sans"/>
              <a:sym typeface="Open San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4"/>
          <p:cNvSpPr txBox="1">
            <a:spLocks noGrp="1"/>
          </p:cNvSpPr>
          <p:nvPr>
            <p:ph type="title"/>
          </p:nvPr>
        </p:nvSpPr>
        <p:spPr>
          <a:xfrm>
            <a:off x="311700" y="241325"/>
            <a:ext cx="8520600" cy="1177200"/>
          </a:xfrm>
          <a:prstGeom prst="rect">
            <a:avLst/>
          </a:prstGeom>
          <a:solidFill>
            <a:srgbClr val="1155CC"/>
          </a:solidFill>
        </p:spPr>
        <p:txBody>
          <a:bodyPr spcFirstLastPara="1" wrap="square" lIns="91425" tIns="91425" rIns="91425" bIns="91425" anchor="t" anchorCtr="0">
            <a:noAutofit/>
          </a:bodyPr>
          <a:lstStyle/>
          <a:p>
            <a:pPr marL="914400" lvl="0" indent="-914400" algn="l" rtl="0">
              <a:lnSpc>
                <a:spcPct val="100000"/>
              </a:lnSpc>
              <a:spcBef>
                <a:spcPts val="0"/>
              </a:spcBef>
              <a:spcAft>
                <a:spcPts val="0"/>
              </a:spcAft>
              <a:buClr>
                <a:schemeClr val="dk1"/>
              </a:buClr>
              <a:buSzPts val="990"/>
              <a:buFont typeface="Arial"/>
              <a:buNone/>
            </a:pPr>
            <a:r>
              <a:rPr lang="en" sz="3100">
                <a:solidFill>
                  <a:srgbClr val="FFFFFF"/>
                </a:solidFill>
              </a:rPr>
              <a:t>Supporting Students’ </a:t>
            </a:r>
            <a:endParaRPr sz="3100">
              <a:solidFill>
                <a:srgbClr val="FFFFFF"/>
              </a:solidFill>
            </a:endParaRPr>
          </a:p>
          <a:p>
            <a:pPr marL="914400" lvl="0" indent="-914400" algn="l" rtl="0">
              <a:lnSpc>
                <a:spcPct val="100000"/>
              </a:lnSpc>
              <a:spcBef>
                <a:spcPts val="0"/>
              </a:spcBef>
              <a:spcAft>
                <a:spcPts val="0"/>
              </a:spcAft>
              <a:buClr>
                <a:schemeClr val="dk1"/>
              </a:buClr>
              <a:buSzPts val="990"/>
              <a:buFont typeface="Arial"/>
              <a:buNone/>
            </a:pPr>
            <a:r>
              <a:rPr lang="en" sz="3100">
                <a:solidFill>
                  <a:srgbClr val="FFFFFF"/>
                </a:solidFill>
              </a:rPr>
              <a:t>Social Emotional Well-Being</a:t>
            </a:r>
            <a:endParaRPr sz="3100" b="1">
              <a:solidFill>
                <a:srgbClr val="FFFFFF"/>
              </a:solidFill>
            </a:endParaRPr>
          </a:p>
          <a:p>
            <a:pPr marL="0" lvl="0" indent="0" algn="ctr" rtl="0">
              <a:spcBef>
                <a:spcPts val="0"/>
              </a:spcBef>
              <a:spcAft>
                <a:spcPts val="0"/>
              </a:spcAft>
              <a:buSzPts val="990"/>
              <a:buNone/>
            </a:pPr>
            <a:endParaRPr sz="2520"/>
          </a:p>
        </p:txBody>
      </p:sp>
      <p:sp>
        <p:nvSpPr>
          <p:cNvPr id="76" name="Google Shape;76;p14"/>
          <p:cNvSpPr txBox="1">
            <a:spLocks noGrp="1"/>
          </p:cNvSpPr>
          <p:nvPr>
            <p:ph type="body" idx="1"/>
          </p:nvPr>
        </p:nvSpPr>
        <p:spPr>
          <a:xfrm>
            <a:off x="311700" y="1536550"/>
            <a:ext cx="8520600" cy="3302700"/>
          </a:xfrm>
          <a:prstGeom prst="rect">
            <a:avLst/>
          </a:prstGeom>
        </p:spPr>
        <p:txBody>
          <a:bodyPr spcFirstLastPara="1" wrap="square" lIns="91425" tIns="91425" rIns="91425" bIns="91425" anchor="t" anchorCtr="0">
            <a:normAutofit lnSpcReduction="10000"/>
          </a:bodyPr>
          <a:lstStyle/>
          <a:p>
            <a:pPr marL="457200" lvl="0" indent="-361950" algn="l" rtl="0">
              <a:lnSpc>
                <a:spcPct val="130000"/>
              </a:lnSpc>
              <a:spcBef>
                <a:spcPts val="0"/>
              </a:spcBef>
              <a:spcAft>
                <a:spcPts val="0"/>
              </a:spcAft>
              <a:buSzPts val="2100"/>
              <a:buChar char="●"/>
            </a:pPr>
            <a:r>
              <a:rPr lang="en" sz="2100"/>
              <a:t>Students learning &amp; re-learning how to ‘do school’ and the importance of community</a:t>
            </a:r>
            <a:endParaRPr sz="2100"/>
          </a:p>
          <a:p>
            <a:pPr marL="457200" lvl="0" indent="-361950" algn="l" rtl="0">
              <a:lnSpc>
                <a:spcPct val="130000"/>
              </a:lnSpc>
              <a:spcBef>
                <a:spcPts val="0"/>
              </a:spcBef>
              <a:spcAft>
                <a:spcPts val="0"/>
              </a:spcAft>
              <a:buSzPts val="2100"/>
              <a:buChar char="●"/>
            </a:pPr>
            <a:r>
              <a:rPr lang="en" sz="2100"/>
              <a:t>Difficulty with social interactions (pushing, waiting their turn)</a:t>
            </a:r>
            <a:endParaRPr sz="2100"/>
          </a:p>
          <a:p>
            <a:pPr marL="457200" lvl="0" indent="-361950" algn="l" rtl="0">
              <a:lnSpc>
                <a:spcPct val="130000"/>
              </a:lnSpc>
              <a:spcBef>
                <a:spcPts val="0"/>
              </a:spcBef>
              <a:spcAft>
                <a:spcPts val="0"/>
              </a:spcAft>
              <a:buSzPts val="2100"/>
              <a:buChar char="●"/>
            </a:pPr>
            <a:r>
              <a:rPr lang="en" sz="2100"/>
              <a:t>Slower-to-develop communication skills (learning how to ask for help)</a:t>
            </a:r>
            <a:endParaRPr sz="2100"/>
          </a:p>
          <a:p>
            <a:pPr marL="457200" lvl="0" indent="-361950" algn="l" rtl="0">
              <a:lnSpc>
                <a:spcPct val="130000"/>
              </a:lnSpc>
              <a:spcBef>
                <a:spcPts val="0"/>
              </a:spcBef>
              <a:spcAft>
                <a:spcPts val="0"/>
              </a:spcAft>
              <a:buSzPts val="2100"/>
              <a:buChar char="●"/>
            </a:pPr>
            <a:r>
              <a:rPr lang="en" sz="2100"/>
              <a:t>Poor self-regulation &amp; self-control (higher frustration levels, demonstrating extreme behaviors, e.g. anger, running away)</a:t>
            </a:r>
            <a:endParaRPr sz="2100"/>
          </a:p>
        </p:txBody>
      </p:sp>
      <p:pic>
        <p:nvPicPr>
          <p:cNvPr id="77" name="Google Shape;77;p14" descr="SRVUSD_logo_final transparent.png"/>
          <p:cNvPicPr preferRelativeResize="0"/>
          <p:nvPr/>
        </p:nvPicPr>
        <p:blipFill>
          <a:blip r:embed="rId3">
            <a:alphaModFix/>
          </a:blip>
          <a:stretch>
            <a:fillRect/>
          </a:stretch>
        </p:blipFill>
        <p:spPr>
          <a:xfrm>
            <a:off x="8370800" y="4367250"/>
            <a:ext cx="580123" cy="58015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pic>
        <p:nvPicPr>
          <p:cNvPr id="82" name="Google Shape;82;p15"/>
          <p:cNvPicPr preferRelativeResize="0"/>
          <p:nvPr/>
        </p:nvPicPr>
        <p:blipFill rotWithShape="1">
          <a:blip r:embed="rId3">
            <a:alphaModFix amt="11000"/>
          </a:blip>
          <a:srcRect b="12141"/>
          <a:stretch/>
        </p:blipFill>
        <p:spPr>
          <a:xfrm>
            <a:off x="107400" y="600413"/>
            <a:ext cx="4361401" cy="3942670"/>
          </a:xfrm>
          <a:prstGeom prst="rect">
            <a:avLst/>
          </a:prstGeom>
          <a:noFill/>
          <a:ln>
            <a:noFill/>
          </a:ln>
        </p:spPr>
      </p:pic>
      <p:sp>
        <p:nvSpPr>
          <p:cNvPr id="83" name="Google Shape;83;p15"/>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solidFill>
                  <a:srgbClr val="1155CC"/>
                </a:solidFill>
              </a:rPr>
              <a:t>Systemic Supports</a:t>
            </a:r>
            <a:endParaRPr>
              <a:solidFill>
                <a:srgbClr val="1155CC"/>
              </a:solidFill>
            </a:endParaRPr>
          </a:p>
        </p:txBody>
      </p:sp>
      <p:sp>
        <p:nvSpPr>
          <p:cNvPr id="84" name="Google Shape;84;p15"/>
          <p:cNvSpPr txBox="1">
            <a:spLocks noGrp="1"/>
          </p:cNvSpPr>
          <p:nvPr>
            <p:ph type="body" idx="2"/>
          </p:nvPr>
        </p:nvSpPr>
        <p:spPr>
          <a:xfrm>
            <a:off x="4662225" y="365800"/>
            <a:ext cx="4361400" cy="4107600"/>
          </a:xfrm>
          <a:prstGeom prst="rect">
            <a:avLst/>
          </a:prstGeom>
          <a:solidFill>
            <a:srgbClr val="1155CC"/>
          </a:solidFill>
        </p:spPr>
        <p:txBody>
          <a:bodyPr spcFirstLastPara="1" wrap="square" lIns="91425" tIns="91425" rIns="91425" bIns="91425" anchor="t" anchorCtr="0">
            <a:noAutofit/>
          </a:bodyPr>
          <a:lstStyle/>
          <a:p>
            <a:pPr marL="285750" lvl="0" indent="-203200" algn="l" rtl="0">
              <a:lnSpc>
                <a:spcPct val="150000"/>
              </a:lnSpc>
              <a:spcBef>
                <a:spcPts val="0"/>
              </a:spcBef>
              <a:spcAft>
                <a:spcPts val="0"/>
              </a:spcAft>
              <a:buSzPts val="1400"/>
              <a:buChar char="●"/>
            </a:pPr>
            <a:r>
              <a:rPr lang="en" sz="1400"/>
              <a:t>Elementary/Secondary Counselors</a:t>
            </a:r>
            <a:endParaRPr sz="1400"/>
          </a:p>
          <a:p>
            <a:pPr marL="285750" lvl="0" indent="-203200" algn="l" rtl="0">
              <a:lnSpc>
                <a:spcPct val="150000"/>
              </a:lnSpc>
              <a:spcBef>
                <a:spcPts val="0"/>
              </a:spcBef>
              <a:spcAft>
                <a:spcPts val="0"/>
              </a:spcAft>
              <a:buSzPts val="1400"/>
              <a:buChar char="●"/>
            </a:pPr>
            <a:r>
              <a:rPr lang="en" sz="1400"/>
              <a:t>Social Emotional Well-Being Screeners</a:t>
            </a:r>
            <a:endParaRPr sz="1400"/>
          </a:p>
          <a:p>
            <a:pPr marL="285750" lvl="0" indent="-203200" algn="l" rtl="0">
              <a:lnSpc>
                <a:spcPct val="150000"/>
              </a:lnSpc>
              <a:spcBef>
                <a:spcPts val="0"/>
              </a:spcBef>
              <a:spcAft>
                <a:spcPts val="0"/>
              </a:spcAft>
              <a:buSzPts val="1400"/>
              <a:buChar char="●"/>
            </a:pPr>
            <a:r>
              <a:rPr lang="en" sz="1400"/>
              <a:t>Student Support Team (SST) Process</a:t>
            </a:r>
            <a:endParaRPr sz="1400"/>
          </a:p>
          <a:p>
            <a:pPr marL="285750" lvl="0" indent="-203200" algn="l" rtl="0">
              <a:lnSpc>
                <a:spcPct val="150000"/>
              </a:lnSpc>
              <a:spcBef>
                <a:spcPts val="0"/>
              </a:spcBef>
              <a:spcAft>
                <a:spcPts val="0"/>
              </a:spcAft>
              <a:buSzPts val="1400"/>
              <a:buChar char="●"/>
            </a:pPr>
            <a:r>
              <a:rPr lang="en" sz="1400"/>
              <a:t>Elementary Rainbow Rooms</a:t>
            </a:r>
            <a:endParaRPr sz="1400"/>
          </a:p>
          <a:p>
            <a:pPr marL="285750" lvl="0" indent="-203200" algn="l" rtl="0">
              <a:lnSpc>
                <a:spcPct val="150000"/>
              </a:lnSpc>
              <a:spcBef>
                <a:spcPts val="0"/>
              </a:spcBef>
              <a:spcAft>
                <a:spcPts val="0"/>
              </a:spcAft>
              <a:buSzPts val="1400"/>
              <a:buChar char="●"/>
            </a:pPr>
            <a:r>
              <a:rPr lang="en" sz="1400"/>
              <a:t>High School Wellness Rooms</a:t>
            </a:r>
            <a:endParaRPr sz="1400"/>
          </a:p>
          <a:p>
            <a:pPr marL="285750" lvl="0" indent="-203200" algn="l" rtl="0">
              <a:lnSpc>
                <a:spcPct val="150000"/>
              </a:lnSpc>
              <a:spcBef>
                <a:spcPts val="0"/>
              </a:spcBef>
              <a:spcAft>
                <a:spcPts val="0"/>
              </a:spcAft>
              <a:buSzPts val="1400"/>
              <a:buChar char="●"/>
            </a:pPr>
            <a:r>
              <a:rPr lang="en" sz="1400"/>
              <a:t>School Counseling &amp; Intervention Program (SCIP) Counseling Interns</a:t>
            </a:r>
            <a:endParaRPr sz="1400"/>
          </a:p>
          <a:p>
            <a:pPr marL="285750" lvl="0" indent="-203200" algn="l" rtl="0">
              <a:lnSpc>
                <a:spcPct val="150000"/>
              </a:lnSpc>
              <a:spcBef>
                <a:spcPts val="0"/>
              </a:spcBef>
              <a:spcAft>
                <a:spcPts val="0"/>
              </a:spcAft>
              <a:buSzPts val="1400"/>
              <a:buChar char="●"/>
            </a:pPr>
            <a:r>
              <a:rPr lang="en" sz="1400"/>
              <a:t>Social Emotional Supports and Interventions</a:t>
            </a:r>
            <a:endParaRPr sz="1400"/>
          </a:p>
          <a:p>
            <a:pPr marL="285750" lvl="0" indent="-203200" algn="l" rtl="0">
              <a:lnSpc>
                <a:spcPct val="150000"/>
              </a:lnSpc>
              <a:spcBef>
                <a:spcPts val="0"/>
              </a:spcBef>
              <a:spcAft>
                <a:spcPts val="0"/>
              </a:spcAft>
              <a:buSzPts val="1400"/>
              <a:buChar char="●"/>
            </a:pPr>
            <a:r>
              <a:rPr lang="en" sz="1400"/>
              <a:t>Social Workers</a:t>
            </a:r>
            <a:endParaRPr sz="1400"/>
          </a:p>
          <a:p>
            <a:pPr marL="285750" lvl="0" indent="-203200" algn="l" rtl="0">
              <a:lnSpc>
                <a:spcPct val="150000"/>
              </a:lnSpc>
              <a:spcBef>
                <a:spcPts val="0"/>
              </a:spcBef>
              <a:spcAft>
                <a:spcPts val="0"/>
              </a:spcAft>
              <a:buSzPts val="1400"/>
              <a:buChar char="●"/>
            </a:pPr>
            <a:r>
              <a:rPr lang="en" sz="1400"/>
              <a:t>SUBS - Speak Up and Be Safe (grades 2, 4, 6)</a:t>
            </a:r>
            <a:endParaRPr sz="1400"/>
          </a:p>
          <a:p>
            <a:pPr marL="285750" lvl="0" indent="-203200" algn="l" rtl="0">
              <a:lnSpc>
                <a:spcPct val="150000"/>
              </a:lnSpc>
              <a:spcBef>
                <a:spcPts val="0"/>
              </a:spcBef>
              <a:spcAft>
                <a:spcPts val="0"/>
              </a:spcAft>
              <a:buSzPts val="1400"/>
              <a:buChar char="●"/>
            </a:pPr>
            <a:r>
              <a:rPr lang="en" sz="1400"/>
              <a:t>California Healthy Kids Survey</a:t>
            </a:r>
            <a:endParaRPr sz="1400"/>
          </a:p>
          <a:p>
            <a:pPr marL="285750" lvl="0" indent="-203200" algn="l" rtl="0">
              <a:lnSpc>
                <a:spcPct val="150000"/>
              </a:lnSpc>
              <a:spcBef>
                <a:spcPts val="0"/>
              </a:spcBef>
              <a:spcAft>
                <a:spcPts val="0"/>
              </a:spcAft>
              <a:buSzPts val="1400"/>
              <a:buChar char="●"/>
            </a:pPr>
            <a:r>
              <a:rPr lang="en" sz="1400"/>
              <a:t>TUPE Programs for Vaping and Smoking</a:t>
            </a:r>
            <a:endParaRPr sz="1400"/>
          </a:p>
        </p:txBody>
      </p:sp>
      <p:pic>
        <p:nvPicPr>
          <p:cNvPr id="85" name="Google Shape;85;p15" descr="SRVUSD_logo_final transparent.png"/>
          <p:cNvPicPr preferRelativeResize="0"/>
          <p:nvPr/>
        </p:nvPicPr>
        <p:blipFill>
          <a:blip r:embed="rId4">
            <a:alphaModFix/>
          </a:blip>
          <a:stretch>
            <a:fillRect/>
          </a:stretch>
        </p:blipFill>
        <p:spPr>
          <a:xfrm>
            <a:off x="8370800" y="4434800"/>
            <a:ext cx="580123" cy="580151"/>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pic>
        <p:nvPicPr>
          <p:cNvPr id="90" name="Google Shape;90;p16"/>
          <p:cNvPicPr preferRelativeResize="0"/>
          <p:nvPr/>
        </p:nvPicPr>
        <p:blipFill rotWithShape="1">
          <a:blip r:embed="rId3">
            <a:alphaModFix amt="11000"/>
          </a:blip>
          <a:srcRect l="11964" t="-10315" r="9788" b="17962"/>
          <a:stretch/>
        </p:blipFill>
        <p:spPr>
          <a:xfrm>
            <a:off x="441725" y="90213"/>
            <a:ext cx="3692754" cy="4229675"/>
          </a:xfrm>
          <a:prstGeom prst="rect">
            <a:avLst/>
          </a:prstGeom>
          <a:noFill/>
          <a:ln>
            <a:noFill/>
          </a:ln>
        </p:spPr>
      </p:pic>
      <p:sp>
        <p:nvSpPr>
          <p:cNvPr id="91" name="Google Shape;91;p16"/>
          <p:cNvSpPr txBox="1">
            <a:spLocks noGrp="1"/>
          </p:cNvSpPr>
          <p:nvPr>
            <p:ph type="title"/>
          </p:nvPr>
        </p:nvSpPr>
        <p:spPr>
          <a:xfrm>
            <a:off x="265500" y="1249850"/>
            <a:ext cx="4045200" cy="16758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solidFill>
                  <a:srgbClr val="1155CC"/>
                </a:solidFill>
              </a:rPr>
              <a:t>Site-Specific Responses</a:t>
            </a:r>
            <a:endParaRPr>
              <a:solidFill>
                <a:srgbClr val="1155CC"/>
              </a:solidFill>
            </a:endParaRPr>
          </a:p>
        </p:txBody>
      </p:sp>
      <p:sp>
        <p:nvSpPr>
          <p:cNvPr id="92" name="Google Shape;92;p16"/>
          <p:cNvSpPr txBox="1">
            <a:spLocks noGrp="1"/>
          </p:cNvSpPr>
          <p:nvPr>
            <p:ph type="body" idx="2"/>
          </p:nvPr>
        </p:nvSpPr>
        <p:spPr>
          <a:xfrm>
            <a:off x="4676850" y="588825"/>
            <a:ext cx="4343100" cy="3678900"/>
          </a:xfrm>
          <a:prstGeom prst="rect">
            <a:avLst/>
          </a:prstGeom>
          <a:solidFill>
            <a:srgbClr val="1155CC"/>
          </a:solidFill>
        </p:spPr>
        <p:txBody>
          <a:bodyPr spcFirstLastPara="1" wrap="square" lIns="91425" tIns="91425" rIns="91425" bIns="91425" anchor="t" anchorCtr="0">
            <a:normAutofit lnSpcReduction="10000"/>
          </a:bodyPr>
          <a:lstStyle/>
          <a:p>
            <a:pPr marL="285750" lvl="0" indent="-222250" algn="l" rtl="0">
              <a:lnSpc>
                <a:spcPct val="150000"/>
              </a:lnSpc>
              <a:spcBef>
                <a:spcPts val="0"/>
              </a:spcBef>
              <a:spcAft>
                <a:spcPts val="0"/>
              </a:spcAft>
              <a:buSzPts val="1700"/>
              <a:buChar char="●"/>
            </a:pPr>
            <a:r>
              <a:rPr lang="en" sz="1700"/>
              <a:t>Social Emotional Teams</a:t>
            </a:r>
            <a:endParaRPr sz="1700"/>
          </a:p>
          <a:p>
            <a:pPr marL="285750" lvl="0" indent="-222250" algn="l" rtl="0">
              <a:lnSpc>
                <a:spcPct val="150000"/>
              </a:lnSpc>
              <a:spcBef>
                <a:spcPts val="0"/>
              </a:spcBef>
              <a:spcAft>
                <a:spcPts val="0"/>
              </a:spcAft>
              <a:buSzPts val="1700"/>
              <a:buChar char="●"/>
            </a:pPr>
            <a:r>
              <a:rPr lang="en" sz="1700"/>
              <a:t>Supports Across Classrooms</a:t>
            </a:r>
            <a:endParaRPr sz="1700"/>
          </a:p>
          <a:p>
            <a:pPr marL="285750" lvl="0" indent="-222250" algn="l" rtl="0">
              <a:lnSpc>
                <a:spcPct val="150000"/>
              </a:lnSpc>
              <a:spcBef>
                <a:spcPts val="0"/>
              </a:spcBef>
              <a:spcAft>
                <a:spcPts val="0"/>
              </a:spcAft>
              <a:buSzPts val="1700"/>
              <a:buChar char="●"/>
            </a:pPr>
            <a:r>
              <a:rPr lang="en" sz="1700"/>
              <a:t>Sanford Harmony (elementary)</a:t>
            </a:r>
            <a:endParaRPr sz="1700"/>
          </a:p>
          <a:p>
            <a:pPr marL="285750" lvl="0" indent="-222250" algn="l" rtl="0">
              <a:lnSpc>
                <a:spcPct val="150000"/>
              </a:lnSpc>
              <a:spcBef>
                <a:spcPts val="0"/>
              </a:spcBef>
              <a:spcAft>
                <a:spcPts val="0"/>
              </a:spcAft>
              <a:buSzPts val="1700"/>
              <a:buChar char="●"/>
            </a:pPr>
            <a:r>
              <a:rPr lang="en" sz="1700"/>
              <a:t>Restorative Practices</a:t>
            </a:r>
            <a:endParaRPr sz="1700"/>
          </a:p>
          <a:p>
            <a:pPr marL="285750" lvl="0" indent="-222250" algn="l" rtl="0">
              <a:lnSpc>
                <a:spcPct val="150000"/>
              </a:lnSpc>
              <a:spcBef>
                <a:spcPts val="0"/>
              </a:spcBef>
              <a:spcAft>
                <a:spcPts val="0"/>
              </a:spcAft>
              <a:buSzPts val="1700"/>
              <a:buChar char="●"/>
            </a:pPr>
            <a:r>
              <a:rPr lang="en" sz="1700"/>
              <a:t>Trauma-Informed Practices</a:t>
            </a:r>
            <a:endParaRPr sz="1700"/>
          </a:p>
          <a:p>
            <a:pPr marL="285750" lvl="0" indent="-222250" algn="l" rtl="0">
              <a:lnSpc>
                <a:spcPct val="150000"/>
              </a:lnSpc>
              <a:spcBef>
                <a:spcPts val="0"/>
              </a:spcBef>
              <a:spcAft>
                <a:spcPts val="0"/>
              </a:spcAft>
              <a:buSzPts val="1700"/>
              <a:buChar char="●"/>
            </a:pPr>
            <a:r>
              <a:rPr lang="en" sz="1700"/>
              <a:t>Site-based Positive Progressive Behavior Support Plans</a:t>
            </a:r>
            <a:endParaRPr sz="1700"/>
          </a:p>
          <a:p>
            <a:pPr marL="285750" lvl="0" indent="-222250" algn="l" rtl="0">
              <a:lnSpc>
                <a:spcPct val="150000"/>
              </a:lnSpc>
              <a:spcBef>
                <a:spcPts val="0"/>
              </a:spcBef>
              <a:spcAft>
                <a:spcPts val="0"/>
              </a:spcAft>
              <a:buSzPts val="1700"/>
              <a:buChar char="●"/>
            </a:pPr>
            <a:r>
              <a:rPr lang="en" sz="1700"/>
              <a:t>Access Period Support Groups (secondary)</a:t>
            </a:r>
            <a:endParaRPr sz="1700"/>
          </a:p>
          <a:p>
            <a:pPr marL="457200" lvl="0" indent="0" algn="l" rtl="0">
              <a:lnSpc>
                <a:spcPct val="150000"/>
              </a:lnSpc>
              <a:spcBef>
                <a:spcPts val="1200"/>
              </a:spcBef>
              <a:spcAft>
                <a:spcPts val="1200"/>
              </a:spcAft>
              <a:buNone/>
            </a:pPr>
            <a:endParaRPr sz="1700"/>
          </a:p>
        </p:txBody>
      </p:sp>
      <p:pic>
        <p:nvPicPr>
          <p:cNvPr id="93" name="Google Shape;93;p16" descr="SRVUSD_logo_final transparent.png"/>
          <p:cNvPicPr preferRelativeResize="0"/>
          <p:nvPr/>
        </p:nvPicPr>
        <p:blipFill>
          <a:blip r:embed="rId4">
            <a:alphaModFix/>
          </a:blip>
          <a:stretch>
            <a:fillRect/>
          </a:stretch>
        </p:blipFill>
        <p:spPr>
          <a:xfrm>
            <a:off x="8404675" y="4471900"/>
            <a:ext cx="580123" cy="580151"/>
          </a:xfrm>
          <a:prstGeom prst="rect">
            <a:avLst/>
          </a:prstGeom>
          <a:noFill/>
          <a:ln>
            <a:noFill/>
          </a:ln>
        </p:spPr>
      </p:pic>
      <p:pic>
        <p:nvPicPr>
          <p:cNvPr id="94" name="Google Shape;94;p16"/>
          <p:cNvPicPr preferRelativeResize="0"/>
          <p:nvPr/>
        </p:nvPicPr>
        <p:blipFill rotWithShape="1">
          <a:blip r:embed="rId3">
            <a:alphaModFix/>
          </a:blip>
          <a:srcRect l="-6155" r="285624" b="-38908"/>
          <a:stretch/>
        </p:blipFill>
        <p:spPr>
          <a:xfrm>
            <a:off x="2000250" y="0"/>
            <a:ext cx="5143500" cy="44101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99" name="Google Shape;99;p17" descr="SRVUSD_logo_final transparent.png"/>
          <p:cNvPicPr preferRelativeResize="0"/>
          <p:nvPr/>
        </p:nvPicPr>
        <p:blipFill>
          <a:blip r:embed="rId3">
            <a:alphaModFix/>
          </a:blip>
          <a:stretch>
            <a:fillRect/>
          </a:stretch>
        </p:blipFill>
        <p:spPr>
          <a:xfrm>
            <a:off x="8370800" y="4367250"/>
            <a:ext cx="580123" cy="580151"/>
          </a:xfrm>
          <a:prstGeom prst="rect">
            <a:avLst/>
          </a:prstGeom>
          <a:noFill/>
          <a:ln>
            <a:noFill/>
          </a:ln>
        </p:spPr>
      </p:pic>
      <p:sp>
        <p:nvSpPr>
          <p:cNvPr id="100" name="Google Shape;100;p17"/>
          <p:cNvSpPr/>
          <p:nvPr/>
        </p:nvSpPr>
        <p:spPr>
          <a:xfrm>
            <a:off x="1389625" y="2981875"/>
            <a:ext cx="1022400" cy="2607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17"/>
          <p:cNvSpPr/>
          <p:nvPr/>
        </p:nvSpPr>
        <p:spPr>
          <a:xfrm>
            <a:off x="6849575" y="3057075"/>
            <a:ext cx="1022400" cy="2607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17"/>
          <p:cNvSpPr txBox="1">
            <a:spLocks noGrp="1"/>
          </p:cNvSpPr>
          <p:nvPr>
            <p:ph type="ctrTitle"/>
          </p:nvPr>
        </p:nvSpPr>
        <p:spPr>
          <a:xfrm>
            <a:off x="1003450" y="1265400"/>
            <a:ext cx="7141200" cy="2612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endParaRPr sz="2400">
              <a:solidFill>
                <a:srgbClr val="1155CC"/>
              </a:solidFill>
            </a:endParaRPr>
          </a:p>
          <a:p>
            <a:pPr marL="0" lvl="0" indent="0" algn="ctr" rtl="0">
              <a:spcBef>
                <a:spcPts val="0"/>
              </a:spcBef>
              <a:spcAft>
                <a:spcPts val="0"/>
              </a:spcAft>
              <a:buNone/>
            </a:pPr>
            <a:endParaRPr sz="2400">
              <a:solidFill>
                <a:srgbClr val="1155CC"/>
              </a:solidFill>
            </a:endParaRPr>
          </a:p>
          <a:p>
            <a:pPr marL="0" lvl="0" indent="0" algn="ctr" rtl="0">
              <a:spcBef>
                <a:spcPts val="0"/>
              </a:spcBef>
              <a:spcAft>
                <a:spcPts val="0"/>
              </a:spcAft>
              <a:buNone/>
            </a:pPr>
            <a:endParaRPr sz="2400">
              <a:solidFill>
                <a:srgbClr val="1155CC"/>
              </a:solidFill>
            </a:endParaRPr>
          </a:p>
          <a:p>
            <a:pPr marL="457200" lvl="0" indent="-361950" algn="l" rtl="0">
              <a:spcBef>
                <a:spcPts val="0"/>
              </a:spcBef>
              <a:spcAft>
                <a:spcPts val="0"/>
              </a:spcAft>
              <a:buClr>
                <a:schemeClr val="dk2"/>
              </a:buClr>
              <a:buSzPts val="2100"/>
              <a:buFont typeface="Open Sans"/>
              <a:buChar char="●"/>
            </a:pPr>
            <a:r>
              <a:rPr lang="en" sz="2100" b="0">
                <a:solidFill>
                  <a:schemeClr val="dk2"/>
                </a:solidFill>
                <a:latin typeface="Open Sans"/>
                <a:ea typeface="Open Sans"/>
                <a:cs typeface="Open Sans"/>
                <a:sym typeface="Open Sans"/>
              </a:rPr>
              <a:t>Significant legislation that governs discipline issues</a:t>
            </a:r>
            <a:endParaRPr sz="2100" b="0">
              <a:solidFill>
                <a:schemeClr val="dk2"/>
              </a:solidFill>
              <a:latin typeface="Open Sans"/>
              <a:ea typeface="Open Sans"/>
              <a:cs typeface="Open Sans"/>
              <a:sym typeface="Open Sans"/>
            </a:endParaRPr>
          </a:p>
          <a:p>
            <a:pPr marL="457200" lvl="0" indent="-361950" algn="l" rtl="0">
              <a:spcBef>
                <a:spcPts val="1000"/>
              </a:spcBef>
              <a:spcAft>
                <a:spcPts val="0"/>
              </a:spcAft>
              <a:buClr>
                <a:schemeClr val="dk2"/>
              </a:buClr>
              <a:buSzPts val="2100"/>
              <a:buFont typeface="Open Sans"/>
              <a:buChar char="●"/>
            </a:pPr>
            <a:r>
              <a:rPr lang="en" sz="2100" b="0">
                <a:solidFill>
                  <a:schemeClr val="dk2"/>
                </a:solidFill>
                <a:latin typeface="Open Sans"/>
                <a:ea typeface="Open Sans"/>
                <a:cs typeface="Open Sans"/>
                <a:sym typeface="Open Sans"/>
              </a:rPr>
              <a:t>Managing privacy issues when supporting students and schools</a:t>
            </a:r>
            <a:endParaRPr sz="2100" b="0">
              <a:solidFill>
                <a:schemeClr val="dk2"/>
              </a:solidFill>
              <a:latin typeface="Open Sans"/>
              <a:ea typeface="Open Sans"/>
              <a:cs typeface="Open Sans"/>
              <a:sym typeface="Open Sans"/>
            </a:endParaRPr>
          </a:p>
          <a:p>
            <a:pPr marL="457200" lvl="0" indent="-361950" algn="l" rtl="0">
              <a:spcBef>
                <a:spcPts val="1000"/>
              </a:spcBef>
              <a:spcAft>
                <a:spcPts val="1000"/>
              </a:spcAft>
              <a:buClr>
                <a:schemeClr val="dk2"/>
              </a:buClr>
              <a:buSzPts val="2100"/>
              <a:buFont typeface="Open Sans"/>
              <a:buChar char="●"/>
            </a:pPr>
            <a:r>
              <a:rPr lang="en" sz="2100" b="0">
                <a:solidFill>
                  <a:schemeClr val="dk2"/>
                </a:solidFill>
                <a:latin typeface="Open Sans"/>
                <a:ea typeface="Open Sans"/>
                <a:cs typeface="Open Sans"/>
                <a:sym typeface="Open Sans"/>
              </a:rPr>
              <a:t>Strategies to balance the needs of individual students who may be experiencing difficulties and the needs of the students in the class or on the campus</a:t>
            </a:r>
            <a:endParaRPr sz="1400">
              <a:solidFill>
                <a:srgbClr val="1155CC"/>
              </a:solidFill>
            </a:endParaRPr>
          </a:p>
        </p:txBody>
      </p:sp>
      <p:sp>
        <p:nvSpPr>
          <p:cNvPr id="103" name="Google Shape;103;p17"/>
          <p:cNvSpPr txBox="1"/>
          <p:nvPr/>
        </p:nvSpPr>
        <p:spPr>
          <a:xfrm>
            <a:off x="1032550" y="386000"/>
            <a:ext cx="7083000" cy="521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3100" b="1">
                <a:solidFill>
                  <a:srgbClr val="1155CC"/>
                </a:solidFill>
                <a:latin typeface="PT Sans Narrow"/>
                <a:ea typeface="PT Sans Narrow"/>
                <a:cs typeface="PT Sans Narrow"/>
                <a:sym typeface="PT Sans Narrow"/>
              </a:rPr>
              <a:t>Further Reflections:</a:t>
            </a:r>
            <a:endParaRPr sz="3100">
              <a:latin typeface="PT Sans Narrow"/>
              <a:ea typeface="PT Sans Narrow"/>
              <a:cs typeface="PT Sans Narrow"/>
              <a:sym typeface="PT Sans Narrow"/>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8"/>
          <p:cNvSpPr txBox="1">
            <a:spLocks noGrp="1"/>
          </p:cNvSpPr>
          <p:nvPr>
            <p:ph type="ctrTitle"/>
          </p:nvPr>
        </p:nvSpPr>
        <p:spPr>
          <a:xfrm>
            <a:off x="1004150" y="1751764"/>
            <a:ext cx="7136700" cy="1022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6000">
                <a:solidFill>
                  <a:srgbClr val="1155CC"/>
                </a:solidFill>
              </a:rPr>
              <a:t>Thank You!</a:t>
            </a:r>
            <a:endParaRPr sz="6000">
              <a:solidFill>
                <a:srgbClr val="1155CC"/>
              </a:solidFill>
            </a:endParaRPr>
          </a:p>
        </p:txBody>
      </p:sp>
      <p:pic>
        <p:nvPicPr>
          <p:cNvPr id="109" name="Google Shape;109;p18" descr="SRVUSD_logo_final transparent.png"/>
          <p:cNvPicPr preferRelativeResize="0"/>
          <p:nvPr/>
        </p:nvPicPr>
        <p:blipFill>
          <a:blip r:embed="rId3">
            <a:alphaModFix/>
          </a:blip>
          <a:stretch>
            <a:fillRect/>
          </a:stretch>
        </p:blipFill>
        <p:spPr>
          <a:xfrm>
            <a:off x="8370800" y="4367250"/>
            <a:ext cx="580123" cy="580151"/>
          </a:xfrm>
          <a:prstGeom prst="rect">
            <a:avLst/>
          </a:prstGeom>
          <a:noFill/>
          <a:ln>
            <a:noFill/>
          </a:ln>
        </p:spPr>
      </p:pic>
      <p:sp>
        <p:nvSpPr>
          <p:cNvPr id="110" name="Google Shape;110;p18"/>
          <p:cNvSpPr/>
          <p:nvPr/>
        </p:nvSpPr>
        <p:spPr>
          <a:xfrm>
            <a:off x="1389625" y="2981875"/>
            <a:ext cx="1022400" cy="2607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18"/>
          <p:cNvSpPr/>
          <p:nvPr/>
        </p:nvSpPr>
        <p:spPr>
          <a:xfrm>
            <a:off x="6849575" y="3057075"/>
            <a:ext cx="1022400" cy="2607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theme/theme1.xml><?xml version="1.0" encoding="utf-8"?>
<a:theme xmlns:a="http://schemas.openxmlformats.org/drawingml/2006/main" name="Tropic">
  <a:themeElements>
    <a:clrScheme name="Tropic">
      <a:dk1>
        <a:srgbClr val="A1E8D9"/>
      </a:dk1>
      <a:lt1>
        <a:srgbClr val="FFFFFF"/>
      </a:lt1>
      <a:dk2>
        <a:srgbClr val="695D46"/>
      </a:dk2>
      <a:lt2>
        <a:srgbClr val="B3A77D"/>
      </a:lt2>
      <a:accent1>
        <a:srgbClr val="EF6C00"/>
      </a:accent1>
      <a:accent2>
        <a:srgbClr val="CE93D8"/>
      </a:accent2>
      <a:accent3>
        <a:srgbClr val="4DB6AC"/>
      </a:accent3>
      <a:accent4>
        <a:srgbClr val="FF9800"/>
      </a:accent4>
      <a:accent5>
        <a:srgbClr val="009668"/>
      </a:accent5>
      <a:accent6>
        <a:srgbClr val="EEFF41"/>
      </a:accent6>
      <a:hlink>
        <a:srgbClr val="009668"/>
      </a:hlink>
      <a:folHlink>
        <a:srgbClr val="00966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231</Words>
  <Application>Microsoft Office PowerPoint</Application>
  <PresentationFormat>On-screen Show (16:9)</PresentationFormat>
  <Paragraphs>39</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Open Sans</vt:lpstr>
      <vt:lpstr>PT Sans Narrow</vt:lpstr>
      <vt:lpstr>Arial</vt:lpstr>
      <vt:lpstr>Tropic</vt:lpstr>
      <vt:lpstr>Strategies for Supporting Students</vt:lpstr>
      <vt:lpstr>Supporting Students’  Social Emotional Well-Being </vt:lpstr>
      <vt:lpstr>Systemic Supports</vt:lpstr>
      <vt:lpstr>Site-Specific Responses</vt:lpstr>
      <vt:lpstr>   Significant legislation that governs discipline issues Managing privacy issues when supporting students and schools Strategies to balance the needs of individual students who may be experiencing difficulties and the needs of the students in the class or on the campus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Strategies for Supporting Students</dc:title>
  <dc:creator>Fischer, Cindy [EC]</dc:creator>
  <cp:lastModifiedBy>Fischer, Cindy [EC]</cp:lastModifiedBy>
  <cp:revision>2</cp:revision>
  <dcterms:modified xsi:type="dcterms:W3CDTF">2021-11-18T00:36:14Z</dcterms:modified>
</cp:coreProperties>
</file>