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Asap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67">
          <p15:clr>
            <a:srgbClr val="A4A3A4"/>
          </p15:clr>
        </p15:guide>
        <p15:guide id="3" pos="1893">
          <p15:clr>
            <a:srgbClr val="9AA0A6"/>
          </p15:clr>
        </p15:guide>
        <p15:guide id="4" orient="horz" pos="255">
          <p15:clr>
            <a:srgbClr val="9AA0A6"/>
          </p15:clr>
        </p15:guide>
        <p15:guide id="5" pos="653">
          <p15:clr>
            <a:srgbClr val="9AA0A6"/>
          </p15:clr>
        </p15:guide>
        <p15:guide id="6" pos="2467">
          <p15:clr>
            <a:srgbClr val="9AA0A6"/>
          </p15:clr>
        </p15:guide>
        <p15:guide id="7" pos="4422">
          <p15:clr>
            <a:srgbClr val="9AA0A6"/>
          </p15:clr>
        </p15:guide>
        <p15:guide id="8" orient="horz" pos="1907">
          <p15:clr>
            <a:srgbClr val="9AA0A6"/>
          </p15:clr>
        </p15:guide>
        <p15:guide id="9" orient="horz" pos="1257">
          <p15:clr>
            <a:srgbClr val="9AA0A6"/>
          </p15:clr>
        </p15:guide>
        <p15:guide id="10" orient="horz" pos="63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F721D6-3A84-439C-87B3-FC8636631A64}">
  <a:tblStyle styleId="{AAF721D6-3A84-439C-87B3-FC8636631A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04" y="90"/>
      </p:cViewPr>
      <p:guideLst>
        <p:guide orient="horz" pos="1620"/>
        <p:guide pos="3867"/>
        <p:guide pos="1893"/>
        <p:guide orient="horz" pos="255"/>
        <p:guide pos="653"/>
        <p:guide pos="2467"/>
        <p:guide pos="4422"/>
        <p:guide orient="horz" pos="1907"/>
        <p:guide orient="horz" pos="1257"/>
        <p:guide orient="horz" pos="6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e7708c98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e7708c986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456344e2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456344e2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-Minimum of 36,000 annual minutes, 180 days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schools are: GB, GL, GV, TC, MO, VG, and possibly more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e7708c986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e7708c986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0" lvl="0" indent="-304800" algn="l" rtl="0">
              <a:lnSpc>
                <a:spcPct val="107916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chemeClr val="dk1"/>
                </a:solidFill>
              </a:rPr>
              <a:t>Children who attend high-quality, early education programs have better long-term outcomes, such as a higher likelihood of graduating high school, better health outcomes. Play based learning, language development.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e7708c98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e7708c98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466ee3d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466ee3d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e7708c9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e7708c98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e7708c98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e7708c98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e7708c98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e7708c98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e7708c98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e7708c98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any other relevant milestones for implementation that your board will need to know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e7708c98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e7708c98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e7708c986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e7708c986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e7708c98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e7708c986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o add logo">
  <p:cSld name="BLANK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173975" y="4572475"/>
            <a:ext cx="477300" cy="39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>
            <a:off x="604350" y="1015000"/>
            <a:ext cx="79353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</a:rPr>
              <a:t>Universal Prekindergarten</a:t>
            </a:r>
            <a:endParaRPr sz="4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</a:rPr>
              <a:t>Board Presentation</a:t>
            </a:r>
            <a:endParaRPr sz="40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</a:rPr>
              <a:t>June 7, 2022</a:t>
            </a:r>
            <a:endParaRPr sz="1900" b="1">
              <a:solidFill>
                <a:srgbClr val="FFFFFF"/>
              </a:solidFill>
            </a:endParaRPr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6872050" y="2698225"/>
            <a:ext cx="2272200" cy="24453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1F5693"/>
              </a:highlight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1037173" y="751750"/>
            <a:ext cx="7745100" cy="4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PTA Council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SRVUSD Ed Fund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DELAC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LCAP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SRVEA and CSEA union partners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Community Advisory Council (CAC)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Deep Learning and Innovation Committee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SRVUSD Parent Liaison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TK/Kinder Meetings for incoming families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lt1"/>
                </a:solidFill>
              </a:rPr>
              <a:t>Parent Surveys from State Preschool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168450" y="59050"/>
            <a:ext cx="8807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</a:rPr>
              <a:t>Community Input</a:t>
            </a:r>
            <a:endParaRPr sz="33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6872050" y="2571750"/>
            <a:ext cx="2271900" cy="25716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168450" y="164875"/>
            <a:ext cx="8807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</a:rPr>
              <a:t>UPK Rollout</a:t>
            </a:r>
            <a:endParaRPr sz="3300" b="1">
              <a:solidFill>
                <a:schemeClr val="lt1"/>
              </a:solidFill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889148" y="984850"/>
            <a:ext cx="77451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●"/>
            </a:pPr>
            <a:r>
              <a:rPr lang="en" sz="2800">
                <a:solidFill>
                  <a:schemeClr val="lt1"/>
                </a:solidFill>
              </a:rPr>
              <a:t>Continue current practice of 3.5 hour day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chemeClr val="lt1"/>
                </a:solidFill>
              </a:rPr>
              <a:t>TK at each elementary site 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</a:pPr>
            <a:r>
              <a:rPr lang="en" sz="2800">
                <a:solidFill>
                  <a:schemeClr val="lt1"/>
                </a:solidFill>
              </a:rPr>
              <a:t>Some sites with 2 classrooms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chemeClr val="lt1"/>
                </a:solidFill>
              </a:rPr>
              <a:t>12:1 student to teacher ratio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chemeClr val="lt1"/>
                </a:solidFill>
              </a:rPr>
              <a:t>Offer a full day of learning to all students the year before kindergarten (ELO-P)</a:t>
            </a:r>
            <a:endParaRPr sz="2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572948" y="1634300"/>
            <a:ext cx="7745100" cy="29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Char char="●"/>
            </a:pPr>
            <a:r>
              <a:rPr lang="en" sz="3100">
                <a:solidFill>
                  <a:schemeClr val="lt1"/>
                </a:solidFill>
              </a:rPr>
              <a:t>Embedded in LCAP</a:t>
            </a:r>
            <a:endParaRPr sz="31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boto"/>
              <a:buChar char="●"/>
            </a:pPr>
            <a:r>
              <a:rPr lang="en" sz="3100">
                <a:solidFill>
                  <a:schemeClr val="lt1"/>
                </a:solidFill>
              </a:rPr>
              <a:t>Aligned with SRVUSD Strategic Directions</a:t>
            </a:r>
            <a:endParaRPr sz="31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168450" y="502150"/>
            <a:ext cx="8807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</a:rPr>
              <a:t>UPK as an LCAP Strategy</a:t>
            </a:r>
            <a:endParaRPr sz="33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910223" y="1321325"/>
            <a:ext cx="774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800">
              <a:solidFill>
                <a:schemeClr val="lt1"/>
              </a:solidFill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-253150" y="2805888"/>
            <a:ext cx="8807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lt1"/>
                </a:solidFill>
              </a:rPr>
              <a:t>Questions/Comments?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2803625" y="1190525"/>
            <a:ext cx="37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Thank You!</a:t>
            </a:r>
            <a:endParaRPr sz="4500" b="1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1714500" y="112900"/>
            <a:ext cx="7429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</a:rPr>
              <a:t>Preschool to Third Grade Framework (P-3)</a:t>
            </a:r>
            <a:endParaRPr sz="2800" b="1">
              <a:solidFill>
                <a:srgbClr val="FFFFFF"/>
              </a:solidFill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8850" y="3963875"/>
            <a:ext cx="1885650" cy="9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97763"/>
            <a:ext cx="3604125" cy="294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3613375" y="785325"/>
            <a:ext cx="50499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TK is one component of UPK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UPK is mixed delivery system to provide every 4 year old access to quality learning before kindergarten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Alignment from preschool </a:t>
            </a:r>
            <a:endParaRPr sz="2500">
              <a:solidFill>
                <a:schemeClr val="lt1"/>
              </a:solidFill>
            </a:endParaRPr>
          </a:p>
          <a:p>
            <a:pPr marL="457200" lvl="0" indent="-3873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Char char="●"/>
            </a:pPr>
            <a:r>
              <a:rPr lang="en" sz="2500">
                <a:solidFill>
                  <a:schemeClr val="lt1"/>
                </a:solidFill>
              </a:rPr>
              <a:t>to third grade (P-3)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00" y="4135400"/>
            <a:ext cx="1695826" cy="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0" y="0"/>
            <a:ext cx="9010500" cy="24012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1795800" y="-31950"/>
            <a:ext cx="7348200" cy="520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34343"/>
                </a:solidFill>
              </a:rPr>
              <a:t>Legislative Overview</a:t>
            </a:r>
            <a:endParaRPr sz="3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434343"/>
                </a:solidFill>
              </a:rPr>
              <a:t>Assembly Bill 130 (2021)</a:t>
            </a:r>
            <a:endParaRPr sz="28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Expand access to classroom-based prekindergarten programs offered by school districts</a:t>
            </a: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Allow all 4 year olds the option of attending </a:t>
            </a:r>
            <a:r>
              <a:rPr lang="en" sz="2400" b="1">
                <a:solidFill>
                  <a:srgbClr val="434343"/>
                </a:solidFill>
              </a:rPr>
              <a:t>Transitional Kindergarten by 2025-26</a:t>
            </a:r>
            <a:endParaRPr sz="24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Funding to support UPK planning and implementing</a:t>
            </a: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One-time funding to support workforce development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00" y="4135400"/>
            <a:ext cx="1695826" cy="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0" y="0"/>
            <a:ext cx="9010500" cy="24012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880125" y="-31950"/>
            <a:ext cx="7348200" cy="520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434343"/>
                </a:solidFill>
              </a:rPr>
              <a:t>Key Components of UPK</a:t>
            </a:r>
            <a:endParaRPr sz="3500"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AutoNum type="arabicPeriod"/>
            </a:pPr>
            <a:r>
              <a:rPr lang="en" sz="2700">
                <a:solidFill>
                  <a:srgbClr val="434343"/>
                </a:solidFill>
              </a:rPr>
              <a:t>Provide </a:t>
            </a:r>
            <a:r>
              <a:rPr lang="en" sz="2700" i="1">
                <a:solidFill>
                  <a:srgbClr val="434343"/>
                </a:solidFill>
              </a:rPr>
              <a:t>all</a:t>
            </a:r>
            <a:r>
              <a:rPr lang="en" sz="2700">
                <a:solidFill>
                  <a:srgbClr val="434343"/>
                </a:solidFill>
              </a:rPr>
              <a:t> 4-year olds </a:t>
            </a:r>
            <a:r>
              <a:rPr lang="en" sz="2700" i="1">
                <a:solidFill>
                  <a:srgbClr val="434343"/>
                </a:solidFill>
              </a:rPr>
              <a:t>access </a:t>
            </a:r>
            <a:r>
              <a:rPr lang="en" sz="2700">
                <a:solidFill>
                  <a:srgbClr val="434343"/>
                </a:solidFill>
              </a:rPr>
              <a:t>to prekindergarten</a:t>
            </a:r>
            <a:endParaRPr sz="2700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AutoNum type="arabicPeriod"/>
            </a:pPr>
            <a:r>
              <a:rPr lang="en" sz="2700">
                <a:solidFill>
                  <a:srgbClr val="434343"/>
                </a:solidFill>
              </a:rPr>
              <a:t>TK implementation phased in over 4 years (full implementation by 2025-26)</a:t>
            </a:r>
            <a:endParaRPr sz="27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AutoNum type="arabicPeriod"/>
            </a:pPr>
            <a:r>
              <a:rPr lang="en" sz="2700">
                <a:solidFill>
                  <a:srgbClr val="434343"/>
                </a:solidFill>
              </a:rPr>
              <a:t>Classroom ratios are 1:12 in 2022-23</a:t>
            </a:r>
            <a:endParaRPr sz="2700">
              <a:solidFill>
                <a:srgbClr val="434343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00" y="4135400"/>
            <a:ext cx="1695826" cy="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0" y="0"/>
            <a:ext cx="9010500" cy="24012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1795800" y="-31950"/>
            <a:ext cx="7348200" cy="5207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434343"/>
                </a:solidFill>
              </a:rPr>
              <a:t>Key Components of UPK</a:t>
            </a:r>
            <a:endParaRPr sz="3500" b="1">
              <a:solidFill>
                <a:srgbClr val="434343"/>
              </a:solidFill>
            </a:endParaRPr>
          </a:p>
          <a:p>
            <a:pPr marL="502919" lvl="0" indent="-502919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502919" lvl="0" indent="-502919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502919" lvl="0" indent="-50291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34343"/>
                </a:solidFill>
              </a:rPr>
              <a:t>4. TK teachers must have 24 units of ECE/CD (in addition to multiple subject credential) starting August 1, 2023 with some flexibility dependent upon work experience</a:t>
            </a:r>
            <a:endParaRPr sz="2700">
              <a:solidFill>
                <a:srgbClr val="434343"/>
              </a:solidFill>
            </a:endParaRPr>
          </a:p>
          <a:p>
            <a:pPr marL="502919" lvl="0" indent="-502919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434343"/>
              </a:solidFill>
            </a:endParaRPr>
          </a:p>
          <a:p>
            <a:pPr marL="502919" lvl="0" indent="-50291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34343"/>
                </a:solidFill>
              </a:rPr>
              <a:t>5. Expanded Care/ELO-P as presented in the May 17 Board meeting</a:t>
            </a:r>
            <a:endParaRPr sz="27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173975" y="4572475"/>
            <a:ext cx="477300" cy="393600"/>
          </a:xfrm>
          <a:prstGeom prst="rect">
            <a:avLst/>
          </a:prstGeom>
        </p:spPr>
      </p:sp>
      <p:sp>
        <p:nvSpPr>
          <p:cNvPr id="93" name="Google Shape;93;p19"/>
          <p:cNvSpPr txBox="1"/>
          <p:nvPr/>
        </p:nvSpPr>
        <p:spPr>
          <a:xfrm>
            <a:off x="1346025" y="-22550"/>
            <a:ext cx="82440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rgbClr val="595959"/>
                </a:solidFill>
              </a:rPr>
              <a:t>UPK Implementation Timeline </a:t>
            </a:r>
            <a:endParaRPr sz="3500" b="1">
              <a:solidFill>
                <a:srgbClr val="595959"/>
              </a:solidFill>
            </a:endParaRPr>
          </a:p>
        </p:txBody>
      </p:sp>
      <p:sp>
        <p:nvSpPr>
          <p:cNvPr id="94" name="Google Shape;94;p19"/>
          <p:cNvSpPr/>
          <p:nvPr/>
        </p:nvSpPr>
        <p:spPr>
          <a:xfrm>
            <a:off x="658575" y="2429775"/>
            <a:ext cx="2113200" cy="393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SY 22-23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5" name="Google Shape;95;p19"/>
          <p:cNvSpPr/>
          <p:nvPr/>
        </p:nvSpPr>
        <p:spPr>
          <a:xfrm>
            <a:off x="2771775" y="2429775"/>
            <a:ext cx="2113200" cy="393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SY 23-24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/>
          <p:nvPr/>
        </p:nvSpPr>
        <p:spPr>
          <a:xfrm>
            <a:off x="4884975" y="2429775"/>
            <a:ext cx="2113200" cy="3936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SY 24-25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6998175" y="2429775"/>
            <a:ext cx="2145900" cy="393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SY 25-26 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98" name="Google Shape;98;p19"/>
          <p:cNvCxnSpPr/>
          <p:nvPr/>
        </p:nvCxnSpPr>
        <p:spPr>
          <a:xfrm>
            <a:off x="715725" y="1934900"/>
            <a:ext cx="4500" cy="49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9" name="Google Shape;99;p19"/>
          <p:cNvSpPr/>
          <p:nvPr/>
        </p:nvSpPr>
        <p:spPr>
          <a:xfrm>
            <a:off x="0" y="2429775"/>
            <a:ext cx="928200" cy="393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SY 21-22 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>
            <a:off x="928200" y="2823375"/>
            <a:ext cx="4500" cy="49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1" name="Google Shape;101;p19"/>
          <p:cNvSpPr txBox="1"/>
          <p:nvPr/>
        </p:nvSpPr>
        <p:spPr>
          <a:xfrm>
            <a:off x="89925" y="1014988"/>
            <a:ext cx="1256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Board Reviews Draft Plan </a:t>
            </a: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272475" y="3318250"/>
            <a:ext cx="1692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LEA submits required plan questions to CDE survey</a:t>
            </a: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3" name="Google Shape;103;p19"/>
          <p:cNvCxnSpPr/>
          <p:nvPr/>
        </p:nvCxnSpPr>
        <p:spPr>
          <a:xfrm>
            <a:off x="2771775" y="2823375"/>
            <a:ext cx="4500" cy="49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4" name="Google Shape;104;p19"/>
          <p:cNvSpPr txBox="1"/>
          <p:nvPr/>
        </p:nvSpPr>
        <p:spPr>
          <a:xfrm>
            <a:off x="2185675" y="3318250"/>
            <a:ext cx="1977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24 units of ECE/CD requirement for TK teachers</a:t>
            </a: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5" name="Google Shape;105;p19"/>
          <p:cNvCxnSpPr>
            <a:stCxn id="106" idx="2"/>
          </p:cNvCxnSpPr>
          <p:nvPr/>
        </p:nvCxnSpPr>
        <p:spPr>
          <a:xfrm>
            <a:off x="2155350" y="1773825"/>
            <a:ext cx="10800" cy="882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6" name="Google Shape;106;p19"/>
          <p:cNvSpPr txBox="1"/>
          <p:nvPr/>
        </p:nvSpPr>
        <p:spPr>
          <a:xfrm>
            <a:off x="1199850" y="758025"/>
            <a:ext cx="191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TK for 5th birthdays between 9/2 and 2/2 </a:t>
            </a: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7" name="Google Shape;107;p19"/>
          <p:cNvCxnSpPr/>
          <p:nvPr/>
        </p:nvCxnSpPr>
        <p:spPr>
          <a:xfrm flipH="1">
            <a:off x="3969175" y="1842900"/>
            <a:ext cx="4200" cy="543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08" name="Google Shape;108;p19"/>
          <p:cNvSpPr txBox="1"/>
          <p:nvPr/>
        </p:nvSpPr>
        <p:spPr>
          <a:xfrm>
            <a:off x="3255900" y="1153450"/>
            <a:ext cx="246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TK for 5th birthdays between 9/2 and 4/2</a:t>
            </a: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 flipH="1">
            <a:off x="5315625" y="2882100"/>
            <a:ext cx="17100" cy="68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4981625" y="3456700"/>
            <a:ext cx="21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TK for 5th birthdays between 9/2 and 6/2</a:t>
            </a:r>
            <a:r>
              <a:rPr lang="en" sz="18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1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7516925" y="1853650"/>
            <a:ext cx="108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2" name="Google Shape;112;p19"/>
          <p:cNvSpPr txBox="1"/>
          <p:nvPr/>
        </p:nvSpPr>
        <p:spPr>
          <a:xfrm>
            <a:off x="6922225" y="1153450"/>
            <a:ext cx="214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ial Narrow"/>
                <a:ea typeface="Arial Narrow"/>
                <a:cs typeface="Arial Narrow"/>
                <a:sym typeface="Arial Narrow"/>
              </a:rPr>
              <a:t>TK for 5th  birthdays before 9/1 </a:t>
            </a:r>
            <a:endParaRPr sz="18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0" y="888550"/>
            <a:ext cx="1346100" cy="1268700"/>
          </a:xfrm>
          <a:prstGeom prst="ellipse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00" y="4135400"/>
            <a:ext cx="1695826" cy="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82050" y="1015000"/>
            <a:ext cx="838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0" y="0"/>
            <a:ext cx="2738100" cy="15027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6405900" y="2571750"/>
            <a:ext cx="2738100" cy="25719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2" name="Google Shape;122;p20"/>
          <p:cNvGraphicFramePr/>
          <p:nvPr/>
        </p:nvGraphicFramePr>
        <p:xfrm>
          <a:off x="144625" y="31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{AAF721D6-3A84-439C-87B3-FC8636631A64}</a:tableStyleId>
              </a:tblPr>
              <a:tblGrid>
                <a:gridCol w="170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4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 b="1">
                          <a:solidFill>
                            <a:srgbClr val="595959"/>
                          </a:solidFill>
                        </a:rPr>
                        <a:t>Transitional Kindergarten:</a:t>
                      </a:r>
                      <a:r>
                        <a:rPr lang="en" sz="2600" b="1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2600" b="1">
                          <a:solidFill>
                            <a:srgbClr val="E69138"/>
                          </a:solidFill>
                        </a:rPr>
                        <a:t>Student Projections</a:t>
                      </a:r>
                      <a:endParaRPr sz="1900" b="1">
                        <a:solidFill>
                          <a:srgbClr val="E6913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3" name="Google Shape;123;p20"/>
          <p:cNvGraphicFramePr/>
          <p:nvPr/>
        </p:nvGraphicFramePr>
        <p:xfrm>
          <a:off x="678475" y="1014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{AAF721D6-3A84-439C-87B3-FC8636631A64}</a:tableStyleId>
              </a:tblPr>
              <a:tblGrid>
                <a:gridCol w="26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2021-22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Dec.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322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2022-23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Feb.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474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2023-24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April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790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2024-25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June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1,010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2025-26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4 years by Sept. 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1,222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00" y="4135400"/>
            <a:ext cx="1695826" cy="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382050" y="1015000"/>
            <a:ext cx="838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0" y="0"/>
            <a:ext cx="2738100" cy="15027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6405900" y="2571750"/>
            <a:ext cx="2738100" cy="25719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2" name="Google Shape;132;p21"/>
          <p:cNvGraphicFramePr/>
          <p:nvPr/>
        </p:nvGraphicFramePr>
        <p:xfrm>
          <a:off x="144625" y="31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{AAF721D6-3A84-439C-87B3-FC8636631A64}</a:tableStyleId>
              </a:tblPr>
              <a:tblGrid>
                <a:gridCol w="170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4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 b="1">
                          <a:solidFill>
                            <a:srgbClr val="595959"/>
                          </a:solidFill>
                        </a:rPr>
                        <a:t>Facilities Needs:</a:t>
                      </a:r>
                      <a:r>
                        <a:rPr lang="en" sz="2600" b="1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2600" b="1">
                          <a:solidFill>
                            <a:srgbClr val="E69138"/>
                          </a:solidFill>
                        </a:rPr>
                        <a:t>Classrooms</a:t>
                      </a:r>
                      <a:endParaRPr sz="1900" b="1">
                        <a:solidFill>
                          <a:srgbClr val="E6913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" name="Google Shape;133;p21"/>
          <p:cNvGraphicFramePr/>
          <p:nvPr/>
        </p:nvGraphicFramePr>
        <p:xfrm>
          <a:off x="678475" y="1014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{AAF721D6-3A84-439C-87B3-FC8636631A64}</a:tableStyleId>
              </a:tblPr>
              <a:tblGrid>
                <a:gridCol w="26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2021-22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Dec.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19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2022-23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Feb.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28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2023-24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April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44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2024-25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June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51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2025-26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4 years by Sept. 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61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8900" y="4135400"/>
            <a:ext cx="1695826" cy="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382050" y="1015000"/>
            <a:ext cx="838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lt1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0" y="0"/>
            <a:ext cx="2738100" cy="15027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6405900" y="2571750"/>
            <a:ext cx="2738100" cy="2571900"/>
          </a:xfrm>
          <a:prstGeom prst="rect">
            <a:avLst/>
          </a:prstGeom>
          <a:solidFill>
            <a:srgbClr val="1F569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2" name="Google Shape;142;p22"/>
          <p:cNvGraphicFramePr/>
          <p:nvPr/>
        </p:nvGraphicFramePr>
        <p:xfrm>
          <a:off x="144625" y="31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{AAF721D6-3A84-439C-87B3-FC8636631A64}</a:tableStyleId>
              </a:tblPr>
              <a:tblGrid>
                <a:gridCol w="170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4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600" b="1">
                          <a:solidFill>
                            <a:srgbClr val="595959"/>
                          </a:solidFill>
                        </a:rPr>
                        <a:t>Projected Workforce Needs:</a:t>
                      </a:r>
                      <a:r>
                        <a:rPr lang="en" sz="2600" b="1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" sz="2600" b="1">
                          <a:solidFill>
                            <a:srgbClr val="E69138"/>
                          </a:solidFill>
                        </a:rPr>
                        <a:t>Teachers/Assistants</a:t>
                      </a:r>
                      <a:endParaRPr sz="1900" b="1">
                        <a:solidFill>
                          <a:srgbClr val="E69138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3" name="Google Shape;143;p22"/>
          <p:cNvGraphicFramePr/>
          <p:nvPr/>
        </p:nvGraphicFramePr>
        <p:xfrm>
          <a:off x="678475" y="1014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{AAF721D6-3A84-439C-87B3-FC8636631A64}</a:tableStyleId>
              </a:tblPr>
              <a:tblGrid>
                <a:gridCol w="266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2021-22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Dec.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19/0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2022-23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Feb.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28/28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2023-24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April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44/44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2024-25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595959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Sept.2 - June 2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51/51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2025-26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4 years by Sept. 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solidFill>
                            <a:srgbClr val="595959"/>
                          </a:solidFill>
                        </a:rPr>
                        <a:t>61/61</a:t>
                      </a:r>
                      <a:endParaRPr sz="2400" b="1">
                        <a:solidFill>
                          <a:srgbClr val="59595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On-screen Show (16:9)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Narrow</vt:lpstr>
      <vt:lpstr>Roboto</vt:lpstr>
      <vt:lpstr>Asap</vt:lpstr>
      <vt:lpstr>Avenir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Fischer, Cindy [EC]</dc:creator>
  <cp:lastModifiedBy>Fischer, Cindy [EC]</cp:lastModifiedBy>
  <cp:revision>1</cp:revision>
  <dcterms:modified xsi:type="dcterms:W3CDTF">2022-06-07T21:04:14Z</dcterms:modified>
</cp:coreProperties>
</file>