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20" r:id="rId4"/>
    <p:sldId id="321" r:id="rId5"/>
    <p:sldId id="322" r:id="rId6"/>
    <p:sldId id="293" r:id="rId7"/>
    <p:sldId id="318" r:id="rId8"/>
    <p:sldId id="294" r:id="rId9"/>
    <p:sldId id="319" r:id="rId10"/>
    <p:sldId id="316" r:id="rId11"/>
    <p:sldId id="312" r:id="rId12"/>
    <p:sldId id="313" r:id="rId13"/>
  </p:sldIdLst>
  <p:sldSz cx="9144000" cy="6858000" type="screen4x3"/>
  <p:notesSz cx="7010400" cy="92964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D53D"/>
    <a:srgbClr val="000066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0012" autoAdjust="0"/>
  </p:normalViewPr>
  <p:slideViewPr>
    <p:cSldViewPr>
      <p:cViewPr varScale="1">
        <p:scale>
          <a:sx n="104" d="100"/>
          <a:sy n="104" d="100"/>
        </p:scale>
        <p:origin x="1848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1" cy="464820"/>
          </a:xfrm>
          <a:prstGeom prst="rect">
            <a:avLst/>
          </a:prstGeom>
        </p:spPr>
        <p:txBody>
          <a:bodyPr vert="horz" lIns="93113" tIns="46556" rIns="93113" bIns="465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1" y="0"/>
            <a:ext cx="3037841" cy="464820"/>
          </a:xfrm>
          <a:prstGeom prst="rect">
            <a:avLst/>
          </a:prstGeom>
        </p:spPr>
        <p:txBody>
          <a:bodyPr vert="horz" lIns="93113" tIns="46556" rIns="93113" bIns="46556" rtlCol="0"/>
          <a:lstStyle>
            <a:lvl1pPr algn="r">
              <a:defRPr sz="1200"/>
            </a:lvl1pPr>
          </a:lstStyle>
          <a:p>
            <a:fld id="{9472DD5C-B6A9-4714-908F-0B8F74738B98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68"/>
            <a:ext cx="3037841" cy="464820"/>
          </a:xfrm>
          <a:prstGeom prst="rect">
            <a:avLst/>
          </a:prstGeom>
        </p:spPr>
        <p:txBody>
          <a:bodyPr vert="horz" lIns="93113" tIns="46556" rIns="93113" bIns="465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1" y="8829968"/>
            <a:ext cx="3037841" cy="464820"/>
          </a:xfrm>
          <a:prstGeom prst="rect">
            <a:avLst/>
          </a:prstGeom>
        </p:spPr>
        <p:txBody>
          <a:bodyPr vert="horz" lIns="93113" tIns="46556" rIns="93113" bIns="46556" rtlCol="0" anchor="b"/>
          <a:lstStyle>
            <a:lvl1pPr algn="r">
              <a:defRPr sz="1200"/>
            </a:lvl1pPr>
          </a:lstStyle>
          <a:p>
            <a:fld id="{7C1C90DE-A98B-4173-B17E-434F189FC4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593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1" cy="464820"/>
          </a:xfrm>
          <a:prstGeom prst="rect">
            <a:avLst/>
          </a:prstGeom>
        </p:spPr>
        <p:txBody>
          <a:bodyPr vert="horz" lIns="93113" tIns="46556" rIns="93113" bIns="465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1" cy="464820"/>
          </a:xfrm>
          <a:prstGeom prst="rect">
            <a:avLst/>
          </a:prstGeom>
        </p:spPr>
        <p:txBody>
          <a:bodyPr vert="horz" lIns="93113" tIns="46556" rIns="93113" bIns="46556" rtlCol="0"/>
          <a:lstStyle>
            <a:lvl1pPr algn="r">
              <a:defRPr sz="1200"/>
            </a:lvl1pPr>
          </a:lstStyle>
          <a:p>
            <a:fld id="{193366E8-8A22-4400-BBA2-8D322280A6E8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6" rIns="93113" bIns="4655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13" tIns="46556" rIns="93113" bIns="465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8"/>
            <a:ext cx="3037841" cy="464820"/>
          </a:xfrm>
          <a:prstGeom prst="rect">
            <a:avLst/>
          </a:prstGeom>
        </p:spPr>
        <p:txBody>
          <a:bodyPr vert="horz" lIns="93113" tIns="46556" rIns="93113" bIns="465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8"/>
            <a:ext cx="3037841" cy="464820"/>
          </a:xfrm>
          <a:prstGeom prst="rect">
            <a:avLst/>
          </a:prstGeom>
        </p:spPr>
        <p:txBody>
          <a:bodyPr vert="horz" lIns="93113" tIns="46556" rIns="93113" bIns="46556" rtlCol="0" anchor="b"/>
          <a:lstStyle>
            <a:lvl1pPr algn="r">
              <a:defRPr sz="1200"/>
            </a:lvl1pPr>
          </a:lstStyle>
          <a:p>
            <a:fld id="{3792D2CF-A01B-4515-8B40-3DC3425826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5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579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5F8DB-0C5C-435C-BDD4-B15E1FC2E5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62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36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hangingPunct="1"/>
            <a:r>
              <a:rPr lang="en-US" dirty="0"/>
              <a:t>2018-19 Total Employee Salary &amp; Benefits</a:t>
            </a:r>
          </a:p>
          <a:p>
            <a:pPr rtl="0" eaLnBrk="1" fontAlgn="ctr" hangingPunct="1"/>
            <a:r>
              <a:rPr lang="en-US" dirty="0"/>
              <a:t>$297,243,381</a:t>
            </a:r>
          </a:p>
          <a:p>
            <a:pPr rtl="0" eaLnBrk="1" fontAlgn="ctr" hangingPunct="1"/>
            <a:r>
              <a:rPr lang="en-US" dirty="0"/>
              <a:t>*</a:t>
            </a:r>
          </a:p>
          <a:p>
            <a:pPr rtl="0" eaLnBrk="1" fontAlgn="ctr" hangingPunct="1"/>
            <a:r>
              <a:rPr lang="en-US" dirty="0"/>
              <a:t>$296,550,426</a:t>
            </a:r>
          </a:p>
          <a:p>
            <a:pPr rtl="0" eaLnBrk="1" fontAlgn="ctr" hangingPunct="1"/>
            <a:r>
              <a:rPr lang="en-US" dirty="0"/>
              <a:t>$13,764,111</a:t>
            </a:r>
          </a:p>
          <a:p>
            <a:pPr rtl="0" eaLnBrk="1" fontAlgn="ctr" hangingPunct="1"/>
            <a:r>
              <a:rPr lang="en-US" dirty="0"/>
              <a:t>*</a:t>
            </a:r>
          </a:p>
          <a:p>
            <a:pPr rtl="0" eaLnBrk="1" fontAlgn="ctr" hangingPunct="1"/>
            <a:r>
              <a:rPr lang="en-US" dirty="0"/>
              <a:t>104.6%</a:t>
            </a:r>
          </a:p>
          <a:p>
            <a:pPr rtl="0" eaLnBrk="1" fontAlgn="ctr" hangingPunct="1"/>
            <a:r>
              <a:rPr lang="en-US" dirty="0"/>
              <a:t>^</a:t>
            </a:r>
          </a:p>
          <a:p>
            <a:pPr rtl="0" eaLnBrk="1" fontAlgn="b" hangingPunct="1"/>
            <a:r>
              <a:rPr lang="en-US" dirty="0"/>
              <a:t>*2nd Interim</a:t>
            </a:r>
          </a:p>
          <a:p>
            <a:pPr rtl="0" eaLnBrk="1" fontAlgn="b" hangingPunct="1"/>
            <a:r>
              <a:rPr lang="en-US" dirty="0"/>
              <a:t>*Year Over Year Increase</a:t>
            </a:r>
          </a:p>
          <a:p>
            <a:pPr rtl="0" eaLnBrk="1" fontAlgn="b" hangingPunct="1"/>
            <a:r>
              <a:rPr lang="en-US" dirty="0"/>
              <a:t>^Year Over Year Percentage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503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63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71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788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2000">
              <a:srgbClr val="85C2FF"/>
            </a:gs>
            <a:gs pos="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en-US" sz="4000" b="0" i="0" u="none" strike="noStrike" kern="1200" cap="none" spc="0" normalizeH="0" baseline="0" noProof="0" smtClean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2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290434" cy="1905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Calibri" pitchFamily="34" charset="0"/>
              </a:rPr>
              <a:t>2020-21 Unaudited Actuals</a:t>
            </a:r>
          </a:p>
          <a:p>
            <a:r>
              <a:rPr lang="en-US" sz="4000" b="1" dirty="0" smtClean="0">
                <a:solidFill>
                  <a:schemeClr val="bg1"/>
                </a:solidFill>
                <a:latin typeface="Calibri" pitchFamily="34" charset="0"/>
              </a:rPr>
              <a:t>San Ramon Valley Unified 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75260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>
                <a:solidFill>
                  <a:schemeClr val="bg1"/>
                </a:solidFill>
                <a:effectLst/>
                <a:latin typeface="Calibri" pitchFamily="34" charset="0"/>
              </a:rPr>
              <a:t>September 14, 2021</a:t>
            </a:r>
            <a:endParaRPr lang="en-US" sz="2000" dirty="0"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9730" r="93514">
                        <a14:backgroundMark x1="14054" y1="13423" x2="9730" y2="89262"/>
                        <a14:backgroundMark x1="12973" y1="18121" x2="12973" y2="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472" y="384048"/>
            <a:ext cx="1248528" cy="1005840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2020-21 Actuals - Other Funds</a:t>
            </a:r>
            <a:endParaRPr lang="en-US" dirty="0"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874797"/>
              </p:ext>
            </p:extLst>
          </p:nvPr>
        </p:nvGraphicFramePr>
        <p:xfrm>
          <a:off x="304800" y="1752600"/>
          <a:ext cx="8610600" cy="4500577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9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741">
                  <a:extLst>
                    <a:ext uri="{9D8B030D-6E8A-4147-A177-3AD203B41FA5}">
                      <a16:colId xmlns:a16="http://schemas.microsoft.com/office/drawing/2014/main" val="3605873663"/>
                    </a:ext>
                  </a:extLst>
                </a:gridCol>
                <a:gridCol w="1248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363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County School Facilities (State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Reimbursements)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Special Reserve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for Capital Outlay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Bond Fund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Self Insurance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Retiree Benefits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706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Fund 35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Fund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Fund 51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Fund 67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Fund 71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Beginning Balance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$14,357,376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$35,830,289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$3,873,957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$27,629,920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368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Revenues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$13,983,046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$986,390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$43,661,151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4,154,945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$10,469,330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Expenditures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$5,343,825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$34,816,323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$4,328,247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$3,140,545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Sources/Uses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$13,983,046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$1,822,401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715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Ending Balance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$11,822,342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$44,675,117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$3,700,654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$34,958,705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Content Placeholder 1"/>
          <p:cNvSpPr txBox="1">
            <a:spLocks/>
          </p:cNvSpPr>
          <p:nvPr/>
        </p:nvSpPr>
        <p:spPr>
          <a:xfrm>
            <a:off x="7924800" y="140899"/>
            <a:ext cx="990600" cy="694426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>
                <a:solidFill>
                  <a:schemeClr val="bg1"/>
                </a:solidFill>
                <a:effectLst/>
              </a:rPr>
              <a:t>10</a:t>
            </a:r>
            <a:endParaRPr lang="en-US" sz="48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690245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6200" y="138923"/>
            <a:ext cx="8229600" cy="12652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Staff Recommendation and Next Steps</a:t>
            </a:r>
            <a:endParaRPr lang="en-US" dirty="0"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smtClean="0">
                <a:solidFill>
                  <a:schemeClr val="bg1"/>
                </a:solidFill>
                <a:effectLst/>
                <a:latin typeface="Calibri" pitchFamily="34" charset="0"/>
              </a:rPr>
              <a:t>Recommendation:</a:t>
            </a:r>
          </a:p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Take action to adopt the 2020-21 Unaudited Actuals Report</a:t>
            </a:r>
          </a:p>
          <a:p>
            <a:endParaRPr lang="en-US" dirty="0" smtClean="0">
              <a:solidFill>
                <a:schemeClr val="bg1"/>
              </a:solidFill>
              <a:effectLst/>
              <a:latin typeface="Calibri" pitchFamily="34" charset="0"/>
            </a:endParaRPr>
          </a:p>
          <a:p>
            <a:r>
              <a:rPr lang="en-US" u="sng" dirty="0" smtClean="0">
                <a:solidFill>
                  <a:schemeClr val="bg1"/>
                </a:solidFill>
                <a:effectLst/>
                <a:latin typeface="Calibri" pitchFamily="34" charset="0"/>
              </a:rPr>
              <a:t>Next Steps:</a:t>
            </a:r>
            <a:endParaRPr lang="en-US" u="sng" dirty="0">
              <a:solidFill>
                <a:schemeClr val="bg1"/>
              </a:solidFill>
              <a:effectLst/>
              <a:latin typeface="Calibri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Update 2021-22 beginning </a:t>
            </a:r>
            <a:r>
              <a:rPr lang="en-US" dirty="0">
                <a:solidFill>
                  <a:schemeClr val="bg1"/>
                </a:solidFill>
                <a:effectLst/>
                <a:latin typeface="Calibri" pitchFamily="34" charset="0"/>
              </a:rPr>
              <a:t>b</a:t>
            </a:r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alances (starting financial balances)</a:t>
            </a:r>
          </a:p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Expenditure Budgets: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Continue to analyze and adjust 2021-22 salary and benefits projections following September, October and November payrolls</a:t>
            </a:r>
          </a:p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Revenue Budgets: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Continue to analyze </a:t>
            </a:r>
            <a:r>
              <a:rPr lang="en-US" dirty="0">
                <a:solidFill>
                  <a:schemeClr val="bg1"/>
                </a:solidFill>
                <a:effectLst/>
                <a:latin typeface="Calibri" pitchFamily="34" charset="0"/>
              </a:rPr>
              <a:t>e</a:t>
            </a:r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nrollment and update 2021-22 enrollment and average </a:t>
            </a:r>
            <a:r>
              <a:rPr lang="en-US" dirty="0">
                <a:solidFill>
                  <a:schemeClr val="bg1"/>
                </a:solidFill>
                <a:effectLst/>
                <a:latin typeface="Calibri" pitchFamily="34" charset="0"/>
              </a:rPr>
              <a:t>d</a:t>
            </a:r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aily </a:t>
            </a:r>
            <a:r>
              <a:rPr lang="en-US" dirty="0">
                <a:solidFill>
                  <a:schemeClr val="bg1"/>
                </a:solidFill>
                <a:effectLst/>
                <a:latin typeface="Calibri" pitchFamily="34" charset="0"/>
              </a:rPr>
              <a:t>a</a:t>
            </a:r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ttendance (ADA) projections</a:t>
            </a:r>
            <a:endParaRPr lang="en-US" dirty="0">
              <a:solidFill>
                <a:schemeClr val="bg1"/>
              </a:solidFill>
              <a:effectLst/>
              <a:latin typeface="Calibri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2021-22 First Interim Report by December 15, 2021</a:t>
            </a:r>
          </a:p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2020-21 external Audit Report by March 31, 2022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8305800" y="140899"/>
            <a:ext cx="819150" cy="694426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>
                <a:solidFill>
                  <a:schemeClr val="bg1"/>
                </a:solidFill>
                <a:effectLst/>
              </a:rPr>
              <a:t>11</a:t>
            </a:r>
          </a:p>
          <a:p>
            <a:pPr marL="0" indent="0">
              <a:buNone/>
            </a:pPr>
            <a:endParaRPr lang="en-US" sz="48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02430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01222D27-C758-4B42-9B39-2EB1BD4DA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951712" cy="79322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bg1"/>
                </a:solidFill>
                <a:effectLst/>
              </a:rPr>
              <a:t>Context: Closing the Books</a:t>
            </a:r>
            <a:endParaRPr lang="en-US" alt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D90F6BE-7424-4AFB-B1BF-0B9A94F979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86800" cy="5184576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200"/>
              </a:spcAft>
              <a:buAutoNum type="arabicPeriod"/>
            </a:pPr>
            <a:r>
              <a:rPr lang="en-US" altLang="en-US" sz="2400" dirty="0" smtClean="0">
                <a:solidFill>
                  <a:schemeClr val="bg1"/>
                </a:solidFill>
                <a:effectLst/>
              </a:rPr>
              <a:t>SRVUSD’s 2020-21 Unaudited Actuals Report Board </a:t>
            </a:r>
            <a:r>
              <a:rPr lang="en-US" altLang="en-US" sz="2400" dirty="0">
                <a:solidFill>
                  <a:schemeClr val="bg1"/>
                </a:solidFill>
                <a:effectLst/>
              </a:rPr>
              <a:t>a</a:t>
            </a:r>
            <a:r>
              <a:rPr lang="en-US" altLang="en-US" sz="2400" dirty="0" smtClean="0">
                <a:solidFill>
                  <a:schemeClr val="bg1"/>
                </a:solidFill>
                <a:effectLst/>
              </a:rPr>
              <a:t>ction (annual </a:t>
            </a:r>
            <a:r>
              <a:rPr lang="en-US" altLang="en-US" sz="2400" dirty="0">
                <a:solidFill>
                  <a:schemeClr val="bg1"/>
                </a:solidFill>
                <a:effectLst/>
              </a:rPr>
              <a:t>r</a:t>
            </a:r>
            <a:r>
              <a:rPr lang="en-US" altLang="en-US" sz="2400" dirty="0" smtClean="0">
                <a:solidFill>
                  <a:schemeClr val="bg1"/>
                </a:solidFill>
                <a:effectLst/>
              </a:rPr>
              <a:t>equirement by September 15)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effectLst/>
              </a:rPr>
              <a:t>Expenditure Budgets</a:t>
            </a:r>
          </a:p>
          <a:p>
            <a:pPr marL="857250" lvl="1" indent="-457200"/>
            <a:r>
              <a:rPr lang="en-US" sz="2000" dirty="0" smtClean="0">
                <a:solidFill>
                  <a:schemeClr val="bg1"/>
                </a:solidFill>
                <a:effectLst/>
              </a:rPr>
              <a:t>Continue </a:t>
            </a:r>
            <a:r>
              <a:rPr lang="en-US" sz="2000" dirty="0">
                <a:solidFill>
                  <a:schemeClr val="bg1"/>
                </a:solidFill>
                <a:effectLst/>
              </a:rPr>
              <a:t>to 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analyze </a:t>
            </a:r>
            <a:r>
              <a:rPr lang="en-US" sz="2000" dirty="0">
                <a:solidFill>
                  <a:schemeClr val="bg1"/>
                </a:solidFill>
                <a:effectLst/>
              </a:rPr>
              <a:t>and 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adjust </a:t>
            </a:r>
            <a:r>
              <a:rPr lang="en-US" sz="2000" dirty="0">
                <a:solidFill>
                  <a:schemeClr val="bg1"/>
                </a:solidFill>
                <a:effectLst/>
              </a:rPr>
              <a:t>2021-22 s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alary </a:t>
            </a:r>
            <a:r>
              <a:rPr lang="en-US" sz="2000" dirty="0">
                <a:solidFill>
                  <a:schemeClr val="bg1"/>
                </a:solidFill>
                <a:effectLst/>
              </a:rPr>
              <a:t>and 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benefits projections following </a:t>
            </a:r>
            <a:r>
              <a:rPr lang="en-US" sz="2000" dirty="0">
                <a:solidFill>
                  <a:schemeClr val="bg1"/>
                </a:solidFill>
                <a:effectLst/>
              </a:rPr>
              <a:t>September, October and November p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ayrolls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effectLst/>
              </a:rPr>
              <a:t>Revenue Budgets</a:t>
            </a:r>
          </a:p>
          <a:p>
            <a:pPr marL="857250" lvl="1" indent="-457200"/>
            <a:r>
              <a:rPr lang="en-US" sz="2000" dirty="0" smtClean="0">
                <a:solidFill>
                  <a:schemeClr val="bg1"/>
                </a:solidFill>
                <a:effectLst/>
              </a:rPr>
              <a:t>Continue </a:t>
            </a:r>
            <a:r>
              <a:rPr lang="en-US" sz="2000" dirty="0">
                <a:solidFill>
                  <a:schemeClr val="bg1"/>
                </a:solidFill>
                <a:effectLst/>
              </a:rPr>
              <a:t>to 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analyze enrollment </a:t>
            </a:r>
            <a:r>
              <a:rPr lang="en-US" sz="2000" dirty="0">
                <a:solidFill>
                  <a:schemeClr val="bg1"/>
                </a:solidFill>
                <a:effectLst/>
              </a:rPr>
              <a:t>and 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update </a:t>
            </a:r>
            <a:r>
              <a:rPr lang="en-US" sz="2000" dirty="0">
                <a:solidFill>
                  <a:schemeClr val="bg1"/>
                </a:solidFill>
                <a:effectLst/>
              </a:rPr>
              <a:t>2021-22 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enrollment </a:t>
            </a:r>
            <a:r>
              <a:rPr lang="en-US" sz="2000" dirty="0">
                <a:solidFill>
                  <a:schemeClr val="bg1"/>
                </a:solidFill>
                <a:effectLst/>
              </a:rPr>
              <a:t>and 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average daily attendance </a:t>
            </a:r>
            <a:r>
              <a:rPr lang="en-US" sz="2000" dirty="0">
                <a:solidFill>
                  <a:schemeClr val="bg1"/>
                </a:solidFill>
                <a:effectLst/>
              </a:rPr>
              <a:t>(ADA) p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rojections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effectLst/>
              </a:rPr>
              <a:t>2021-22 </a:t>
            </a:r>
            <a:r>
              <a:rPr lang="en-US" sz="2400" dirty="0">
                <a:solidFill>
                  <a:schemeClr val="bg1"/>
                </a:solidFill>
                <a:effectLst/>
              </a:rPr>
              <a:t>First Interim Report 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by </a:t>
            </a:r>
            <a:r>
              <a:rPr lang="en-US" sz="2400" dirty="0">
                <a:solidFill>
                  <a:schemeClr val="bg1"/>
                </a:solidFill>
                <a:effectLst/>
              </a:rPr>
              <a:t>December 15, 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2021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effectLst/>
              </a:rPr>
              <a:t>2020-21 external Audit Report by March 31, 2022</a:t>
            </a:r>
            <a:endParaRPr lang="en-US" sz="2400" dirty="0">
              <a:solidFill>
                <a:schemeClr val="bg1"/>
              </a:solidFill>
              <a:effectLst/>
            </a:endParaRPr>
          </a:p>
          <a:p>
            <a:pPr marL="742950" indent="-742950" algn="ctr">
              <a:spcAft>
                <a:spcPts val="1200"/>
              </a:spcAft>
              <a:buAutoNum type="arabicPeriod"/>
            </a:pPr>
            <a:endParaRPr lang="en-US" altLang="en-US" sz="2400" dirty="0" smtClean="0"/>
          </a:p>
          <a:p>
            <a:pPr marL="742950" indent="-742950" algn="ctr">
              <a:spcAft>
                <a:spcPts val="1200"/>
              </a:spcAft>
              <a:buAutoNum type="arabicPeriod"/>
            </a:pPr>
            <a:endParaRPr lang="en-US" alt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478180" y="0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2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34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D8D0-BFA9-4E3A-BF8F-C06877A24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899" y="152400"/>
            <a:ext cx="7992888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  <a:effectLst/>
              </a:rPr>
              <a:t>Board Fiscal Oversight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EB7C2A-ABE2-41AF-92C8-0A78A991FF5F}"/>
              </a:ext>
            </a:extLst>
          </p:cNvPr>
          <p:cNvSpPr txBox="1"/>
          <p:nvPr/>
        </p:nvSpPr>
        <p:spPr>
          <a:xfrm>
            <a:off x="989719" y="1667933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State law requires all school districts to submit comprehensive financial reports aligned with the timeline below.  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Sacramento also requires submission of the reports utilizing a proprietary format and accounting codes. 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1FB3A6-A0AC-4C68-8BCC-50B773A1C0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49706" y="3277129"/>
            <a:ext cx="6880827" cy="2638400"/>
          </a:xfrm>
          <a:prstGeom prst="rect">
            <a:avLst/>
          </a:prstGeom>
          <a:ln w="15875">
            <a:solidFill>
              <a:schemeClr val="tx2">
                <a:lumMod val="75000"/>
                <a:lumOff val="25000"/>
              </a:schemeClr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8478180" y="0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3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540987" y="5334000"/>
            <a:ext cx="608719" cy="76200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Arrow 3"/>
          <p:cNvSpPr/>
          <p:nvPr/>
        </p:nvSpPr>
        <p:spPr>
          <a:xfrm>
            <a:off x="8030533" y="5410200"/>
            <a:ext cx="732467" cy="685800"/>
          </a:xfrm>
          <a:prstGeom prst="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41FC4-6383-45A7-96D3-86176814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7886700" cy="1119659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/>
              </a:rPr>
              <a:t>2020-21 Unaudited Actuals</a:t>
            </a:r>
            <a:endParaRPr lang="en-US" sz="40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543BF-DED2-432A-9B7F-20BA2DC57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3571296" cy="576064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/>
              </a:rPr>
              <a:t>Purpose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D5B39-8450-44E7-B23E-325BD3F96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3124200"/>
            <a:ext cx="3583841" cy="2952328"/>
          </a:xfrm>
          <a:noFill/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effectLst/>
              </a:rPr>
              <a:t>Publish District’s </a:t>
            </a:r>
            <a:r>
              <a:rPr lang="en-US" sz="2200" dirty="0">
                <a:solidFill>
                  <a:schemeClr val="bg1"/>
                </a:solidFill>
                <a:effectLst/>
              </a:rPr>
              <a:t>f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inancial </a:t>
            </a:r>
            <a:r>
              <a:rPr lang="en-US" sz="2200" dirty="0">
                <a:solidFill>
                  <a:schemeClr val="bg1"/>
                </a:solidFill>
                <a:effectLst/>
              </a:rPr>
              <a:t>r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esults for prior </a:t>
            </a:r>
            <a:r>
              <a:rPr lang="en-US" sz="2200" dirty="0">
                <a:solidFill>
                  <a:schemeClr val="bg1"/>
                </a:solidFill>
                <a:effectLst/>
              </a:rPr>
              <a:t>f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iscal </a:t>
            </a:r>
            <a:r>
              <a:rPr lang="en-US" sz="2200" dirty="0">
                <a:solidFill>
                  <a:schemeClr val="bg1"/>
                </a:solidFill>
                <a:effectLst/>
              </a:rPr>
              <a:t>y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effectLst/>
              </a:rPr>
              <a:t>Integral 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component </a:t>
            </a:r>
            <a:r>
              <a:rPr lang="en-US" sz="2200" dirty="0">
                <a:solidFill>
                  <a:schemeClr val="bg1"/>
                </a:solidFill>
                <a:effectLst/>
              </a:rPr>
              <a:t>of 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Board’s checks </a:t>
            </a:r>
            <a:r>
              <a:rPr lang="en-US" sz="2200" dirty="0">
                <a:solidFill>
                  <a:schemeClr val="bg1"/>
                </a:solidFill>
                <a:effectLst/>
              </a:rPr>
              <a:t>and 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balances </a:t>
            </a:r>
            <a:r>
              <a:rPr lang="en-US" sz="2200" dirty="0">
                <a:solidFill>
                  <a:schemeClr val="bg1"/>
                </a:solidFill>
                <a:effectLst/>
              </a:rPr>
              <a:t>and Board 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direction to staff</a:t>
            </a:r>
            <a:endParaRPr lang="en-US" sz="2200" dirty="0">
              <a:solidFill>
                <a:schemeClr val="bg1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effectLst/>
              </a:rPr>
              <a:t>Forward to external </a:t>
            </a:r>
            <a:r>
              <a:rPr lang="en-US" sz="2200" dirty="0">
                <a:solidFill>
                  <a:schemeClr val="bg1"/>
                </a:solidFill>
                <a:effectLst/>
              </a:rPr>
              <a:t>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uditors, County Office of Education and California Department of Education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D529CD-3664-407B-BFA2-4B6C0FC63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68227" y="2057400"/>
            <a:ext cx="4036221" cy="523701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/>
              </a:rPr>
              <a:t>Board Oversight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C6E2EC-0E1C-41DE-8848-6988C5DF8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68226" y="3124200"/>
            <a:ext cx="4036222" cy="2952328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chemeClr val="bg1"/>
                </a:solidFill>
                <a:effectLst/>
              </a:rPr>
              <a:t>Board </a:t>
            </a:r>
            <a:r>
              <a:rPr lang="en-US" sz="2200" dirty="0">
                <a:solidFill>
                  <a:schemeClr val="bg1"/>
                </a:solidFill>
                <a:effectLst/>
              </a:rPr>
              <a:t>Certifies: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chemeClr val="bg1"/>
                </a:solidFill>
                <a:effectLst/>
              </a:rPr>
              <a:t>The financial </a:t>
            </a:r>
            <a:r>
              <a:rPr lang="en-US" sz="2200" dirty="0">
                <a:solidFill>
                  <a:schemeClr val="bg1"/>
                </a:solidFill>
                <a:effectLst/>
              </a:rPr>
              <a:t>a</a:t>
            </a:r>
            <a:r>
              <a:rPr lang="en-US" sz="2200" dirty="0" smtClean="0">
                <a:solidFill>
                  <a:schemeClr val="bg1"/>
                </a:solidFill>
                <a:effectLst/>
              </a:rPr>
              <a:t>ctivity in the annual Unaudited Actuals Report represents the final revenues and expenses in the financial system for the prior fiscal year</a:t>
            </a:r>
            <a:endParaRPr lang="en-US" sz="2200" dirty="0">
              <a:solidFill>
                <a:schemeClr val="bg1"/>
              </a:solidFill>
              <a:effectLst/>
            </a:endParaRPr>
          </a:p>
          <a:p>
            <a:pPr>
              <a:spcAft>
                <a:spcPts val="600"/>
              </a:spcAft>
            </a:pP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8604448" y="-99392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4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0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853681"/>
              </p:ext>
            </p:extLst>
          </p:nvPr>
        </p:nvGraphicFramePr>
        <p:xfrm>
          <a:off x="1017419" y="1447800"/>
          <a:ext cx="7440781" cy="5314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Worksheet" r:id="rId4" imgW="8067790" imgH="5762610" progId="Excel.Sheet.12">
                  <p:embed/>
                </p:oleObj>
              </mc:Choice>
              <mc:Fallback>
                <p:oleObj name="Worksheet" r:id="rId4" imgW="8067790" imgH="57626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17419" y="1447800"/>
                        <a:ext cx="7440781" cy="5314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2020-21 Actual Combined General Fund Revenues and Expenditures</a:t>
            </a:r>
            <a:endParaRPr lang="en-US" dirty="0"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665800" y="5350328"/>
            <a:ext cx="907744" cy="1896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8458200" y="140899"/>
            <a:ext cx="457200" cy="694426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>
                <a:solidFill>
                  <a:schemeClr val="bg1"/>
                </a:solidFill>
                <a:effectLst/>
              </a:rPr>
              <a:t>5</a:t>
            </a:r>
            <a:endParaRPr lang="en-US" sz="4800" dirty="0">
              <a:solidFill>
                <a:schemeClr val="bg1"/>
              </a:solidFill>
              <a:effectLst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04744" y="1600426"/>
            <a:ext cx="1371600" cy="507831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Unrestricted Lottery, Mandated Cost Block Grant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Straight Connector 18"/>
          <p:cNvCxnSpPr>
            <a:stCxn id="6" idx="1"/>
          </p:cNvCxnSpPr>
          <p:nvPr/>
        </p:nvCxnSpPr>
        <p:spPr>
          <a:xfrm flipH="1" flipV="1">
            <a:off x="3676344" y="1993399"/>
            <a:ext cx="590856" cy="12497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7" idx="1"/>
            <a:endCxn id="48" idx="0"/>
          </p:cNvCxnSpPr>
          <p:nvPr/>
        </p:nvCxnSpPr>
        <p:spPr>
          <a:xfrm flipH="1">
            <a:off x="3224326" y="2279325"/>
            <a:ext cx="1042874" cy="31982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538526" y="2599153"/>
            <a:ext cx="1371600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Parcel Tax, Interagency Revenues, Surplus Sales, Interest,  ASB,</a:t>
            </a:r>
          </a:p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Leases/Rentals, Misc. Reimbursements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7200" y="2184517"/>
            <a:ext cx="907744" cy="1896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67200" y="2023561"/>
            <a:ext cx="907744" cy="1896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91200" y="1833683"/>
            <a:ext cx="907744" cy="1896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91200" y="2028511"/>
            <a:ext cx="907744" cy="1896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2201209"/>
            <a:ext cx="907744" cy="1896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5491894" y="2280634"/>
            <a:ext cx="299306" cy="400923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138105" y="2696940"/>
            <a:ext cx="762000" cy="877163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85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Donations, Boosters, CCCOE CTE, </a:t>
            </a:r>
          </a:p>
          <a:p>
            <a:r>
              <a:rPr lang="en-US" sz="85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Special Ed. Infant Program</a:t>
            </a:r>
          </a:p>
        </p:txBody>
      </p:sp>
      <p:cxnSp>
        <p:nvCxnSpPr>
          <p:cNvPr id="11" name="Straight Connector 10"/>
          <p:cNvCxnSpPr>
            <a:stCxn id="10" idx="2"/>
            <a:endCxn id="4" idx="3"/>
          </p:cNvCxnSpPr>
          <p:nvPr/>
        </p:nvCxnSpPr>
        <p:spPr>
          <a:xfrm flipH="1" flipV="1">
            <a:off x="6698944" y="1928491"/>
            <a:ext cx="555936" cy="37206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75221" y="1515729"/>
            <a:ext cx="759317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COVID 1x, Special Education, Title I, II, III, Voc. Ed.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Straight Connector 25"/>
          <p:cNvCxnSpPr>
            <a:stCxn id="22" idx="0"/>
            <a:endCxn id="5" idx="3"/>
          </p:cNvCxnSpPr>
          <p:nvPr/>
        </p:nvCxnSpPr>
        <p:spPr>
          <a:xfrm flipH="1" flipV="1">
            <a:off x="6698944" y="2123319"/>
            <a:ext cx="521647" cy="312012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02833" y="2435331"/>
            <a:ext cx="835516" cy="1269578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85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COVID 1x, Special Education, Rest.  Lottery, STRS On-Behalf,</a:t>
            </a:r>
          </a:p>
          <a:p>
            <a:r>
              <a:rPr lang="en-US" sz="85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Mental Health,</a:t>
            </a:r>
          </a:p>
          <a:p>
            <a:r>
              <a:rPr lang="en-US" sz="85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Workability</a:t>
            </a:r>
            <a:endParaRPr lang="en-US" sz="8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39591" y="4999481"/>
            <a:ext cx="762000" cy="1269578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85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Solar Debt Service Electricity Savings, Child Care Buildings (40), Child Nutrition (13)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7601591" y="5539944"/>
            <a:ext cx="323209" cy="251256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5578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17" grpId="0" animBg="1"/>
      <p:bldP spid="48" grpId="0" animBg="1"/>
      <p:bldP spid="7" grpId="0" animBg="1"/>
      <p:bldP spid="6" grpId="0" animBg="1"/>
      <p:bldP spid="4" grpId="0" animBg="1"/>
      <p:bldP spid="5" grpId="0" animBg="1"/>
      <p:bldP spid="8" grpId="0" animBg="1"/>
      <p:bldP spid="55" grpId="0" animBg="1"/>
      <p:bldP spid="10" grpId="0" animBg="1"/>
      <p:bldP spid="22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Combined General Fund Expenditures </a:t>
            </a:r>
            <a:b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</a:br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By Salaries and Benefits</a:t>
            </a:r>
            <a:endParaRPr lang="en-US" dirty="0"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8458200" y="140899"/>
            <a:ext cx="457200" cy="694426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>
                <a:solidFill>
                  <a:schemeClr val="bg1"/>
                </a:solidFill>
                <a:effectLst/>
              </a:rPr>
              <a:t>6</a:t>
            </a:r>
            <a:endParaRPr lang="en-US" sz="4800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535314"/>
              </p:ext>
            </p:extLst>
          </p:nvPr>
        </p:nvGraphicFramePr>
        <p:xfrm>
          <a:off x="990600" y="1600200"/>
          <a:ext cx="7033846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Worksheet" r:id="rId4" imgW="5714932" imgH="4086180" progId="Excel.Sheet.12">
                  <p:embed/>
                </p:oleObj>
              </mc:Choice>
              <mc:Fallback>
                <p:oleObj name="Worksheet" r:id="rId4" imgW="5714932" imgH="40861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1600200"/>
                        <a:ext cx="7033846" cy="502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9918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328830"/>
              </p:ext>
            </p:extLst>
          </p:nvPr>
        </p:nvGraphicFramePr>
        <p:xfrm>
          <a:off x="762000" y="1676400"/>
          <a:ext cx="6650297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Worksheet" r:id="rId4" imgW="5248143" imgH="4029210" progId="Excel.Sheet.12">
                  <p:embed/>
                </p:oleObj>
              </mc:Choice>
              <mc:Fallback>
                <p:oleObj name="Worksheet" r:id="rId4" imgW="5248143" imgH="40292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676400"/>
                        <a:ext cx="6650297" cy="510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effectLst/>
                <a:latin typeface="Calibri" pitchFamily="34" charset="0"/>
              </a:rPr>
              <a:t>2020-21 General Fund </a:t>
            </a:r>
            <a:br>
              <a:rPr lang="en-US" sz="3600" dirty="0" smtClean="0">
                <a:solidFill>
                  <a:schemeClr val="bg1"/>
                </a:solidFill>
                <a:effectLst/>
                <a:latin typeface="Calibri" pitchFamily="34" charset="0"/>
              </a:rPr>
            </a:br>
            <a:r>
              <a:rPr lang="en-US" sz="3600" dirty="0" smtClean="0">
                <a:solidFill>
                  <a:schemeClr val="bg1"/>
                </a:solidFill>
                <a:effectLst/>
                <a:latin typeface="Calibri" pitchFamily="34" charset="0"/>
              </a:rPr>
              <a:t>Ending Balance Detail</a:t>
            </a:r>
            <a:endParaRPr lang="en-US" sz="3600" dirty="0"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sp>
        <p:nvSpPr>
          <p:cNvPr id="24" name="Content Placeholder 1"/>
          <p:cNvSpPr txBox="1">
            <a:spLocks/>
          </p:cNvSpPr>
          <p:nvPr/>
        </p:nvSpPr>
        <p:spPr>
          <a:xfrm>
            <a:off x="8458200" y="140899"/>
            <a:ext cx="457200" cy="694426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>
                <a:solidFill>
                  <a:schemeClr val="bg1"/>
                </a:solidFill>
                <a:effectLst/>
              </a:rPr>
              <a:t>7</a:t>
            </a:r>
            <a:endParaRPr lang="en-US" sz="4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0" y="2713653"/>
            <a:ext cx="1295400" cy="2518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>
            <a:stCxn id="7" idx="1"/>
            <a:endCxn id="5" idx="3"/>
          </p:cNvCxnSpPr>
          <p:nvPr/>
        </p:nvCxnSpPr>
        <p:spPr>
          <a:xfrm flipH="1">
            <a:off x="6096000" y="2434578"/>
            <a:ext cx="1447800" cy="404995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43800" y="2042163"/>
            <a:ext cx="1371600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COVID 1x; $8.48M</a:t>
            </a:r>
          </a:p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Rest. Lottery; $1.85M</a:t>
            </a:r>
          </a:p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Classified PD; $85K</a:t>
            </a:r>
          </a:p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RRM; $4.3M</a:t>
            </a:r>
          </a:p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Donations/Local; $7.2M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20000" y="3701534"/>
            <a:ext cx="9144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1x and Lottery Reserves  </a:t>
            </a:r>
            <a:endParaRPr lang="en-US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Straight Connector 16"/>
          <p:cNvCxnSpPr>
            <a:stCxn id="21" idx="1"/>
          </p:cNvCxnSpPr>
          <p:nvPr/>
        </p:nvCxnSpPr>
        <p:spPr>
          <a:xfrm flipH="1">
            <a:off x="4953000" y="3886200"/>
            <a:ext cx="2667000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429000" y="3352800"/>
            <a:ext cx="1524000" cy="228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545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1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101" y="45720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</a:rPr>
              <a:t>Unrestricted General Fund Reserves</a:t>
            </a:r>
            <a:endParaRPr lang="en-US" sz="40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8458200" y="140899"/>
            <a:ext cx="457200" cy="694426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>
                <a:solidFill>
                  <a:schemeClr val="bg1"/>
                </a:solidFill>
                <a:effectLst/>
              </a:rPr>
              <a:t>8</a:t>
            </a:r>
            <a:endParaRPr lang="en-US" sz="4800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638244"/>
              </p:ext>
            </p:extLst>
          </p:nvPr>
        </p:nvGraphicFramePr>
        <p:xfrm>
          <a:off x="1295400" y="1600200"/>
          <a:ext cx="6726342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Worksheet" r:id="rId3" imgW="4657632" imgH="3324240" progId="Excel.Sheet.12">
                  <p:embed/>
                </p:oleObj>
              </mc:Choice>
              <mc:Fallback>
                <p:oleObj name="Worksheet" r:id="rId3" imgW="4657632" imgH="33242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1600200"/>
                        <a:ext cx="6726342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7153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/>
                <a:latin typeface="Calibri" pitchFamily="34" charset="0"/>
              </a:rPr>
              <a:t>2020-21 Actuals - Other Funds</a:t>
            </a:r>
            <a:endParaRPr lang="en-US" dirty="0"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520958"/>
              </p:ext>
            </p:extLst>
          </p:nvPr>
        </p:nvGraphicFramePr>
        <p:xfrm>
          <a:off x="76200" y="1752600"/>
          <a:ext cx="8991600" cy="4648205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2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2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387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Cafeteria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Special Reserve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Building Fund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Developer Fees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861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Fund 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Fund 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Fund 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Fund 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Beginning 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Balance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$225,873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$16,234,746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$68,633,753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$7,566,332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Revenues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$5,668,624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$78,667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$2,366,896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$2,196,796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Expenditures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$5,973,846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$19,931,553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$2,108,562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Other Sources/Uses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$305,222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$14,001,353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Ending Balance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$225,873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$16,313,413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$65,070,449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$7,654,566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8458200" y="140899"/>
            <a:ext cx="457200" cy="694426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>
                <a:solidFill>
                  <a:schemeClr val="bg1"/>
                </a:solidFill>
                <a:effectLst/>
              </a:rPr>
              <a:t>9</a:t>
            </a:r>
            <a:endParaRPr lang="en-US" sz="48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621146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BackToSchl">
  <a:themeElements>
    <a:clrScheme name="Custom 4">
      <a:dk1>
        <a:sysClr val="windowText" lastClr="000000"/>
      </a:dk1>
      <a:lt1>
        <a:sysClr val="window" lastClr="FFFFFF"/>
      </a:lt1>
      <a:dk2>
        <a:srgbClr val="0058A8"/>
      </a:dk2>
      <a:lt2>
        <a:srgbClr val="D6ECFF"/>
      </a:lt2>
      <a:accent1>
        <a:srgbClr val="3F6C19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2178E4-2F0C-4A34-8B52-79BAFAEA72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EdBackToSchl</Template>
  <TotalTime>0</TotalTime>
  <Words>610</Words>
  <Application>Microsoft Office PowerPoint</Application>
  <PresentationFormat>On-screen Show (4:3)</PresentationFormat>
  <Paragraphs>177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Bookman Old Style</vt:lpstr>
      <vt:lpstr>Calibri</vt:lpstr>
      <vt:lpstr>Segoe Condensed</vt:lpstr>
      <vt:lpstr>EdBackToSchl</vt:lpstr>
      <vt:lpstr>Worksheet</vt:lpstr>
      <vt:lpstr>   September 14, 2021</vt:lpstr>
      <vt:lpstr>Context: Closing the Books</vt:lpstr>
      <vt:lpstr>Board Fiscal Oversight</vt:lpstr>
      <vt:lpstr>2020-21 Unaudited Actuals</vt:lpstr>
      <vt:lpstr>2020-21 Actual Combined General Fund Revenues and Expenditures</vt:lpstr>
      <vt:lpstr>Combined General Fund Expenditures  By Salaries and Benefits</vt:lpstr>
      <vt:lpstr>2020-21 General Fund  Ending Balance Detail</vt:lpstr>
      <vt:lpstr>PowerPoint Presentation</vt:lpstr>
      <vt:lpstr>2020-21 Actuals - Other Funds</vt:lpstr>
      <vt:lpstr>2020-21 Actuals - Other Funds</vt:lpstr>
      <vt:lpstr>Staff Recommendation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2012-11-22T16:54:51Z</dcterms:created>
  <dcterms:modified xsi:type="dcterms:W3CDTF">2021-09-14T00:21:50Z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