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Raleway" panose="020B0604020202020204" charset="0"/>
      <p:regular r:id="rId14"/>
      <p:bold r:id="rId15"/>
      <p:italic r:id="rId16"/>
      <p:boldItalic r:id="rId17"/>
    </p:embeddedFont>
    <p:embeddedFont>
      <p:font typeface="Chelsea Market" panose="020B0604020202020204" charset="0"/>
      <p:regular r:id="rId18"/>
    </p:embeddedFont>
    <p:embeddedFont>
      <p:font typeface="Merriweather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93b26f5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93b26f5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c6216ea3_0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3c6216ea3_0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c299bb6b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c299bb6b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3c6216ea3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3c6216ea3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c299bb6b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0c299bb6b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c299bb6b5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0c299bb6b5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3c95719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3c95719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.flipgrid.com/" TargetMode="External"/><Relationship Id="rId3" Type="http://schemas.openxmlformats.org/officeDocument/2006/relationships/hyperlink" Target="https://docs.google.com/document/d/1nY7csGlsvlz2SRbhp4kucWSla-xfKW_gKieU_oLBu1k/edit?usp=sharing" TargetMode="External"/><Relationship Id="rId7" Type="http://schemas.openxmlformats.org/officeDocument/2006/relationships/hyperlink" Target="https://www.commonsense.org/education/digital-citizenshi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rive.google.com/file/d/1lOE3_eDUnM3mHVq0TeBYHGkIRMnutVBf/view" TargetMode="External"/><Relationship Id="rId5" Type="http://schemas.openxmlformats.org/officeDocument/2006/relationships/hyperlink" Target="https://static1.squarespace.com/static/54b69d33e4b0f32f824c9491/t/5e1a0d6c896438638110980a/1578765677341/KC_Ep05.pdf" TargetMode="External"/><Relationship Id="rId10" Type="http://schemas.openxmlformats.org/officeDocument/2006/relationships/hyperlink" Target="http://www.edwordle.net/create.html" TargetMode="External"/><Relationship Id="rId4" Type="http://schemas.openxmlformats.org/officeDocument/2006/relationships/hyperlink" Target="https://www.youtube.com/watch?v=HSbMSDiixKI" TargetMode="External"/><Relationship Id="rId9" Type="http://schemas.openxmlformats.org/officeDocument/2006/relationships/hyperlink" Target="https://docs.google.com/presentation/d/1xDkVGF03su9auSHSEeFpBb5zie42nf-Hqmrtz0eBh3A/edit?usp=sha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>
            <a:off x="-3075" y="-6125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BDFDC"/>
          </a:solidFill>
          <a:ln>
            <a:noFill/>
          </a:ln>
        </p:spPr>
      </p:sp>
      <p:sp>
        <p:nvSpPr>
          <p:cNvPr id="73" name="Google Shape;73;p13"/>
          <p:cNvSpPr/>
          <p:nvPr/>
        </p:nvSpPr>
        <p:spPr>
          <a:xfrm>
            <a:off x="3353675" y="0"/>
            <a:ext cx="2287500" cy="275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13"/>
          <p:cNvGrpSpPr/>
          <p:nvPr/>
        </p:nvGrpSpPr>
        <p:grpSpPr>
          <a:xfrm>
            <a:off x="7767371" y="8226"/>
            <a:ext cx="930320" cy="2560506"/>
            <a:chOff x="-1435027" y="1362018"/>
            <a:chExt cx="944104" cy="2598443"/>
          </a:xfrm>
        </p:grpSpPr>
        <p:sp>
          <p:nvSpPr>
            <p:cNvPr id="75" name="Google Shape;75;p13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-1435012" y="345870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2613540" y="3629703"/>
            <a:ext cx="839275" cy="1510762"/>
            <a:chOff x="-1449485" y="3330463"/>
            <a:chExt cx="839275" cy="1510762"/>
          </a:xfrm>
        </p:grpSpPr>
        <p:sp>
          <p:nvSpPr>
            <p:cNvPr id="98" name="Google Shape;98;p13"/>
            <p:cNvSpPr/>
            <p:nvPr/>
          </p:nvSpPr>
          <p:spPr>
            <a:xfrm>
              <a:off x="-1132920" y="3598363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-1132920" y="3864102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-1132920" y="4129840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-1132920" y="4395578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-1132920" y="4661316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-1449485" y="3863627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-1449485" y="4129365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-1449485" y="4395104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1449485" y="4660842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-818240" y="3330463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-818240" y="3596201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-818240" y="3861939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-818240" y="4127678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-818240" y="4393416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-818240" y="4659154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3"/>
          <p:cNvSpPr/>
          <p:nvPr/>
        </p:nvSpPr>
        <p:spPr>
          <a:xfrm rot="-3159">
            <a:off x="3353175" y="2994449"/>
            <a:ext cx="2285101" cy="21573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13" descr="offset_comp_349947.jpg"/>
          <p:cNvPicPr preferRelativeResize="0"/>
          <p:nvPr/>
        </p:nvPicPr>
        <p:blipFill rotWithShape="1">
          <a:blip r:embed="rId3">
            <a:alphaModFix/>
          </a:blip>
          <a:srcRect l="16278" r="16285"/>
          <a:stretch/>
        </p:blipFill>
        <p:spPr>
          <a:xfrm>
            <a:off x="3451025" y="3092650"/>
            <a:ext cx="2087813" cy="206029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3"/>
          <p:cNvSpPr/>
          <p:nvPr/>
        </p:nvSpPr>
        <p:spPr>
          <a:xfrm rot="-3326">
            <a:off x="6104949" y="875329"/>
            <a:ext cx="2480701" cy="34245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4294967295"/>
          </p:nvPr>
        </p:nvSpPr>
        <p:spPr>
          <a:xfrm>
            <a:off x="291075" y="1133300"/>
            <a:ext cx="2846100" cy="22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11323B"/>
                </a:solidFill>
              </a:rPr>
              <a:t>Words Matter!</a:t>
            </a:r>
            <a:endParaRPr sz="4500">
              <a:solidFill>
                <a:srgbClr val="11323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11323B"/>
                </a:solidFill>
              </a:rPr>
              <a:t>2022</a:t>
            </a:r>
            <a:endParaRPr sz="4500">
              <a:solidFill>
                <a:srgbClr val="11323B"/>
              </a:solidFill>
            </a:endParaRPr>
          </a:p>
        </p:txBody>
      </p:sp>
      <p:pic>
        <p:nvPicPr>
          <p:cNvPr id="117" name="Google Shape;11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3525" y="3092650"/>
            <a:ext cx="2087800" cy="20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3"/>
          <p:cNvSpPr/>
          <p:nvPr/>
        </p:nvSpPr>
        <p:spPr>
          <a:xfrm>
            <a:off x="3453525" y="156550"/>
            <a:ext cx="2087700" cy="2514600"/>
          </a:xfrm>
          <a:prstGeom prst="roundRect">
            <a:avLst>
              <a:gd name="adj" fmla="val 16667"/>
            </a:avLst>
          </a:prstGeom>
          <a:solidFill>
            <a:srgbClr val="E6F4E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I know nothing in the world that has as much power as a word. Sometimes I write one, and I look back at it until it begins to shine.</a:t>
            </a:r>
            <a:endParaRPr sz="1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-Emily Dickinson</a:t>
            </a:r>
            <a:endParaRPr sz="1500" b="1"/>
          </a:p>
        </p:txBody>
      </p:sp>
      <p:sp>
        <p:nvSpPr>
          <p:cNvPr id="119" name="Google Shape;119;p13"/>
          <p:cNvSpPr/>
          <p:nvPr/>
        </p:nvSpPr>
        <p:spPr>
          <a:xfrm>
            <a:off x="6201875" y="1060550"/>
            <a:ext cx="2287500" cy="3054900"/>
          </a:xfrm>
          <a:prstGeom prst="roundRect">
            <a:avLst>
              <a:gd name="adj" fmla="val 16667"/>
            </a:avLst>
          </a:prstGeom>
          <a:solidFill>
            <a:srgbClr val="D9F0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The difference between the right word and the almost right word is the difference between lightning and the lightning bug.</a:t>
            </a:r>
            <a:endParaRPr sz="1700" b="1"/>
          </a:p>
          <a:p>
            <a: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 b="1"/>
              <a:t>Mark Twain</a:t>
            </a:r>
            <a:endParaRPr sz="17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/>
          <p:nvPr/>
        </p:nvSpPr>
        <p:spPr>
          <a:xfrm rot="10800000">
            <a:off x="3162300" y="-6125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</p:sp>
      <p:sp>
        <p:nvSpPr>
          <p:cNvPr id="125" name="Google Shape;125;p14"/>
          <p:cNvSpPr/>
          <p:nvPr/>
        </p:nvSpPr>
        <p:spPr>
          <a:xfrm rot="-2874">
            <a:off x="191799" y="610251"/>
            <a:ext cx="5024102" cy="28818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E69138"/>
                </a:solidFill>
                <a:latin typeface="Merriweather"/>
                <a:ea typeface="Merriweather"/>
                <a:cs typeface="Merriweather"/>
                <a:sym typeface="Merriweather"/>
              </a:rPr>
              <a:t>WORDS MATTER WEEK</a:t>
            </a:r>
            <a:endParaRPr sz="1900" b="1">
              <a:solidFill>
                <a:srgbClr val="E69138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erriweather"/>
                <a:ea typeface="Merriweather"/>
                <a:cs typeface="Merriweather"/>
                <a:sym typeface="Merriweather"/>
              </a:rPr>
              <a:t>Celebrated across San Ramon Valley USD 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erriweather"/>
                <a:ea typeface="Merriweather"/>
                <a:cs typeface="Merriweather"/>
                <a:sym typeface="Merriweather"/>
              </a:rPr>
              <a:t>schools February 7-11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erriweather"/>
                <a:ea typeface="Merriweather"/>
                <a:cs typeface="Merriweather"/>
                <a:sym typeface="Merriweather"/>
              </a:rPr>
              <a:t>Schools and their PTAs are 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erriweather"/>
                <a:ea typeface="Merriweather"/>
                <a:cs typeface="Merriweather"/>
                <a:sym typeface="Merriweather"/>
              </a:rPr>
              <a:t>coordinating a wide range of events.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6" name="Google Shape;126;p14"/>
          <p:cNvSpPr/>
          <p:nvPr/>
        </p:nvSpPr>
        <p:spPr>
          <a:xfrm rot="-2979">
            <a:off x="5499874" y="309294"/>
            <a:ext cx="3462001" cy="42795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Words Matter Week</a:t>
            </a:r>
            <a:r>
              <a:rPr lang="en" sz="17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 celebrates the power of words and the impact they have on those around us. </a:t>
            </a:r>
            <a:r>
              <a:rPr lang="en">
                <a:solidFill>
                  <a:schemeClr val="dk2"/>
                </a:solidFill>
              </a:rPr>
              <a:t> </a:t>
            </a:r>
            <a:endParaRPr/>
          </a:p>
        </p:txBody>
      </p:sp>
      <p:sp>
        <p:nvSpPr>
          <p:cNvPr id="127" name="Google Shape;127;p14"/>
          <p:cNvSpPr/>
          <p:nvPr/>
        </p:nvSpPr>
        <p:spPr>
          <a:xfrm rot="-922035" flipH="1">
            <a:off x="7782195" y="1633059"/>
            <a:ext cx="1101172" cy="1101172"/>
          </a:xfrm>
          <a:prstGeom prst="lightningBolt">
            <a:avLst/>
          </a:prstGeom>
          <a:solidFill>
            <a:srgbClr val="FFFF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4"/>
          <p:cNvSpPr/>
          <p:nvPr/>
        </p:nvSpPr>
        <p:spPr>
          <a:xfrm rot="430328">
            <a:off x="5529686" y="706812"/>
            <a:ext cx="1685950" cy="1685950"/>
          </a:xfrm>
          <a:prstGeom prst="lightningBolt">
            <a:avLst/>
          </a:prstGeom>
          <a:solidFill>
            <a:srgbClr val="FF9A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/>
          <p:nvPr/>
        </p:nvSpPr>
        <p:spPr>
          <a:xfrm rot="10800000" flipH="1">
            <a:off x="0" y="-6125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C8EDF3"/>
          </a:solidFill>
          <a:ln>
            <a:noFill/>
          </a:ln>
        </p:spPr>
      </p:sp>
      <p:grpSp>
        <p:nvGrpSpPr>
          <p:cNvPr id="134" name="Google Shape;134;p15"/>
          <p:cNvGrpSpPr/>
          <p:nvPr/>
        </p:nvGrpSpPr>
        <p:grpSpPr>
          <a:xfrm rot="1985359" flipH="1">
            <a:off x="7480114" y="617664"/>
            <a:ext cx="599375" cy="1649216"/>
            <a:chOff x="-1435027" y="1362018"/>
            <a:chExt cx="944104" cy="2598443"/>
          </a:xfrm>
        </p:grpSpPr>
        <p:sp>
          <p:nvSpPr>
            <p:cNvPr id="135" name="Google Shape;135;p15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-1435012" y="345870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15"/>
          <p:cNvGrpSpPr/>
          <p:nvPr/>
        </p:nvGrpSpPr>
        <p:grpSpPr>
          <a:xfrm rot="1985685" flipH="1">
            <a:off x="3629742" y="2274349"/>
            <a:ext cx="866945" cy="2385501"/>
            <a:chOff x="-1435027" y="1362018"/>
            <a:chExt cx="944104" cy="2598443"/>
          </a:xfrm>
        </p:grpSpPr>
        <p:sp>
          <p:nvSpPr>
            <p:cNvPr id="158" name="Google Shape;158;p15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-1435012" y="345870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15"/>
          <p:cNvSpPr/>
          <p:nvPr/>
        </p:nvSpPr>
        <p:spPr>
          <a:xfrm>
            <a:off x="4658150" y="3074232"/>
            <a:ext cx="4116900" cy="4116900"/>
          </a:xfrm>
          <a:prstGeom prst="ellipse">
            <a:avLst/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577450" y="-2054218"/>
            <a:ext cx="4116900" cy="4116900"/>
          </a:xfrm>
          <a:prstGeom prst="ellipse">
            <a:avLst/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"/>
          <p:cNvSpPr/>
          <p:nvPr/>
        </p:nvSpPr>
        <p:spPr>
          <a:xfrm rot="-963" flipH="1">
            <a:off x="374150" y="274100"/>
            <a:ext cx="4284000" cy="4562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latin typeface="Merriweather"/>
                <a:ea typeface="Merriweather"/>
                <a:cs typeface="Merriweather"/>
                <a:sym typeface="Merriweather"/>
              </a:rPr>
              <a:t>Words Matter</a:t>
            </a:r>
            <a:endParaRPr sz="1800" b="1"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Together We Can…</a:t>
            </a:r>
            <a:endParaRPr sz="1800"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8FFF"/>
                </a:solidFill>
                <a:latin typeface="Merriweather"/>
                <a:ea typeface="Merriweather"/>
                <a:cs typeface="Merriweather"/>
                <a:sym typeface="Merriweather"/>
              </a:rPr>
              <a:t>-Bring attention to name calling, hate speech and verbal bullying of all kinds.</a:t>
            </a:r>
            <a:endParaRPr sz="1800">
              <a:solidFill>
                <a:srgbClr val="008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8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-Provide schools, students, and parents with tools and inspiration to launch ongoing dialogue about ways to eliminate these acts in our communities and our schools.</a:t>
            </a:r>
            <a:endParaRPr sz="1800"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-Make sure that SRVUSD is a safe place for all students to learn.</a:t>
            </a:r>
            <a:endParaRPr sz="18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83" name="Google Shape;1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548930">
            <a:off x="5444689" y="575915"/>
            <a:ext cx="2543822" cy="3415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/>
          <p:nvPr/>
        </p:nvSpPr>
        <p:spPr>
          <a:xfrm rot="10800000" flipH="1">
            <a:off x="0" y="-6125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C8EDF3"/>
          </a:solidFill>
          <a:ln>
            <a:noFill/>
          </a:ln>
        </p:spPr>
      </p:sp>
      <p:grpSp>
        <p:nvGrpSpPr>
          <p:cNvPr id="189" name="Google Shape;189;p16"/>
          <p:cNvGrpSpPr/>
          <p:nvPr/>
        </p:nvGrpSpPr>
        <p:grpSpPr>
          <a:xfrm rot="1985359" flipH="1">
            <a:off x="7480114" y="617664"/>
            <a:ext cx="599375" cy="1649216"/>
            <a:chOff x="-1435027" y="1362018"/>
            <a:chExt cx="944104" cy="2598443"/>
          </a:xfrm>
        </p:grpSpPr>
        <p:sp>
          <p:nvSpPr>
            <p:cNvPr id="190" name="Google Shape;190;p16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-1435012" y="345870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16"/>
          <p:cNvGrpSpPr/>
          <p:nvPr/>
        </p:nvGrpSpPr>
        <p:grpSpPr>
          <a:xfrm rot="1985685" flipH="1">
            <a:off x="3629742" y="2274349"/>
            <a:ext cx="866945" cy="2385501"/>
            <a:chOff x="-1435027" y="1362018"/>
            <a:chExt cx="944104" cy="2598443"/>
          </a:xfrm>
        </p:grpSpPr>
        <p:sp>
          <p:nvSpPr>
            <p:cNvPr id="213" name="Google Shape;213;p16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-1435012" y="345870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16"/>
          <p:cNvSpPr/>
          <p:nvPr/>
        </p:nvSpPr>
        <p:spPr>
          <a:xfrm>
            <a:off x="4658150" y="3074232"/>
            <a:ext cx="4116900" cy="4116900"/>
          </a:xfrm>
          <a:prstGeom prst="ellipse">
            <a:avLst/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6"/>
          <p:cNvSpPr/>
          <p:nvPr/>
        </p:nvSpPr>
        <p:spPr>
          <a:xfrm>
            <a:off x="577450" y="-2054218"/>
            <a:ext cx="4116900" cy="4116900"/>
          </a:xfrm>
          <a:prstGeom prst="ellipse">
            <a:avLst/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6"/>
          <p:cNvSpPr/>
          <p:nvPr/>
        </p:nvSpPr>
        <p:spPr>
          <a:xfrm rot="-811" flipH="1">
            <a:off x="249375" y="66200"/>
            <a:ext cx="3813600" cy="4899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latin typeface="Merriweather"/>
                <a:ea typeface="Merriweather"/>
                <a:cs typeface="Merriweather"/>
                <a:sym typeface="Merriweather"/>
              </a:rPr>
              <a:t>Words Matter</a:t>
            </a:r>
            <a:endParaRPr sz="1800" b="1"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rPr>
              <a:t>Together We Will </a:t>
            </a:r>
            <a:r>
              <a:rPr lang="en" sz="1800" b="1" i="1"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rPr>
              <a:t>END…</a:t>
            </a:r>
            <a:endParaRPr sz="1800" b="1" i="1">
              <a:solidFill>
                <a:schemeClr val="accent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i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Harassment</a:t>
            </a:r>
            <a:endParaRPr sz="1800" b="1"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Victimization</a:t>
            </a:r>
            <a:endParaRPr sz="1800"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Bullying</a:t>
            </a:r>
            <a:endParaRPr sz="1800" b="1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Threatening words</a:t>
            </a:r>
            <a:endParaRPr sz="18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rPr>
              <a:t>Taunting Behavior</a:t>
            </a:r>
            <a:endParaRPr sz="1800" b="1">
              <a:solidFill>
                <a:schemeClr val="l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rPr>
              <a:t>Anxiety &amp; Depression</a:t>
            </a:r>
            <a:endParaRPr sz="1800" b="1">
              <a:solidFill>
                <a:schemeClr val="accent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Race-related graffiti</a:t>
            </a:r>
            <a:endParaRPr sz="1800" b="1">
              <a:solidFill>
                <a:schemeClr val="accent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">
            <a:off x="4623375" y="482407"/>
            <a:ext cx="4186450" cy="304938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6"/>
          <p:cNvSpPr/>
          <p:nvPr/>
        </p:nvSpPr>
        <p:spPr>
          <a:xfrm>
            <a:off x="5610467" y="3692087"/>
            <a:ext cx="2539200" cy="827700"/>
          </a:xfrm>
          <a:prstGeom prst="flowChartAlternateProcess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“Before you speak,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and be smart.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hard to fix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wrinkled heart!”</a:t>
            </a:r>
            <a:endParaRPr/>
          </a:p>
        </p:txBody>
      </p:sp>
      <p:sp>
        <p:nvSpPr>
          <p:cNvPr id="240" name="Google Shape;240;p16"/>
          <p:cNvSpPr/>
          <p:nvPr/>
        </p:nvSpPr>
        <p:spPr>
          <a:xfrm>
            <a:off x="7850325" y="3842925"/>
            <a:ext cx="482400" cy="519600"/>
          </a:xfrm>
          <a:prstGeom prst="hear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"/>
          <p:cNvSpPr/>
          <p:nvPr/>
        </p:nvSpPr>
        <p:spPr>
          <a:xfrm>
            <a:off x="5412675" y="3842913"/>
            <a:ext cx="482400" cy="519600"/>
          </a:xfrm>
          <a:prstGeom prst="hear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"/>
          <p:cNvSpPr/>
          <p:nvPr/>
        </p:nvSpPr>
        <p:spPr>
          <a:xfrm rot="10800000" flipH="1">
            <a:off x="0" y="-6125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C8EDF3"/>
          </a:solidFill>
          <a:ln>
            <a:noFill/>
          </a:ln>
        </p:spPr>
      </p:sp>
      <p:grpSp>
        <p:nvGrpSpPr>
          <p:cNvPr id="247" name="Google Shape;247;p17"/>
          <p:cNvGrpSpPr/>
          <p:nvPr/>
        </p:nvGrpSpPr>
        <p:grpSpPr>
          <a:xfrm rot="1985359" flipH="1">
            <a:off x="7480114" y="617664"/>
            <a:ext cx="599375" cy="1649216"/>
            <a:chOff x="-1435027" y="1362018"/>
            <a:chExt cx="944104" cy="2598443"/>
          </a:xfrm>
        </p:grpSpPr>
        <p:sp>
          <p:nvSpPr>
            <p:cNvPr id="248" name="Google Shape;248;p17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-1435012" y="345870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17"/>
          <p:cNvGrpSpPr/>
          <p:nvPr/>
        </p:nvGrpSpPr>
        <p:grpSpPr>
          <a:xfrm rot="1985685" flipH="1">
            <a:off x="3629742" y="2274349"/>
            <a:ext cx="866945" cy="2385501"/>
            <a:chOff x="-1435027" y="1362018"/>
            <a:chExt cx="944104" cy="2598443"/>
          </a:xfrm>
        </p:grpSpPr>
        <p:sp>
          <p:nvSpPr>
            <p:cNvPr id="271" name="Google Shape;271;p17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-1435012" y="345870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17"/>
          <p:cNvSpPr/>
          <p:nvPr/>
        </p:nvSpPr>
        <p:spPr>
          <a:xfrm>
            <a:off x="4658150" y="3074232"/>
            <a:ext cx="4116900" cy="4116900"/>
          </a:xfrm>
          <a:prstGeom prst="ellipse">
            <a:avLst/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577450" y="-2054218"/>
            <a:ext cx="4116900" cy="4116900"/>
          </a:xfrm>
          <a:prstGeom prst="ellipse">
            <a:avLst/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7"/>
          <p:cNvSpPr/>
          <p:nvPr/>
        </p:nvSpPr>
        <p:spPr>
          <a:xfrm rot="-811" flipH="1">
            <a:off x="249375" y="66200"/>
            <a:ext cx="3813600" cy="4899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latin typeface="Merriweather"/>
                <a:ea typeface="Merriweather"/>
                <a:cs typeface="Merriweather"/>
                <a:sym typeface="Merriweather"/>
              </a:rPr>
              <a:t>Words Matter</a:t>
            </a:r>
            <a:endParaRPr sz="1800" b="1"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rPr>
              <a:t>Together We Will </a:t>
            </a:r>
            <a:r>
              <a:rPr lang="en" sz="1800" b="1" i="1"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rPr>
              <a:t>PROVIDE…</a:t>
            </a:r>
            <a:endParaRPr sz="1800" b="1" i="1">
              <a:solidFill>
                <a:schemeClr val="accent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i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Safe Learning Environments for all Students</a:t>
            </a:r>
            <a:endParaRPr sz="1800" b="1"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Continued Expansion of the implementation of Culturally and Linguistically Responsive Strategies in all schools</a:t>
            </a:r>
            <a:endParaRPr sz="1800"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A partnership with families to create spaces honoring diversity, equity, and inclusion for all students</a:t>
            </a:r>
            <a:endParaRPr sz="1800" b="1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6" name="Google Shape;2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175" y="514650"/>
            <a:ext cx="3398124" cy="4046375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 rot="10800000">
            <a:off x="3162300" y="-6125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</p:sp>
      <p:sp>
        <p:nvSpPr>
          <p:cNvPr id="302" name="Google Shape;302;p18"/>
          <p:cNvSpPr/>
          <p:nvPr/>
        </p:nvSpPr>
        <p:spPr>
          <a:xfrm rot="-3026">
            <a:off x="751773" y="620344"/>
            <a:ext cx="7839003" cy="41484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3" name="Google Shape;303;p18"/>
          <p:cNvSpPr txBox="1"/>
          <p:nvPr/>
        </p:nvSpPr>
        <p:spPr>
          <a:xfrm>
            <a:off x="343025" y="185800"/>
            <a:ext cx="8250300" cy="431100"/>
          </a:xfrm>
          <a:prstGeom prst="rect">
            <a:avLst/>
          </a:prstGeom>
          <a:solidFill>
            <a:srgbClr val="E6F4E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Possible Activities to Support Words Their Way Week</a:t>
            </a:r>
            <a:endParaRPr sz="16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4" name="Google Shape;304;p18"/>
          <p:cNvSpPr txBox="1"/>
          <p:nvPr/>
        </p:nvSpPr>
        <p:spPr>
          <a:xfrm>
            <a:off x="749225" y="643963"/>
            <a:ext cx="7844100" cy="4311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Elementary, Middle, and High School</a:t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800225" y="1102150"/>
            <a:ext cx="77412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Kindness Challenge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Create a School Wide Kindness Video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Create a Kindness Rock Garden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Book of the Month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Watch Kid Congress-Words Matter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and engage in a class discussion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Create a Mailbox of Encouragement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Act it Out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Gratitude Project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Postcard Exchange with buddy classrooms and create mentoring partnerships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Let’s Talk About How Awesome You Are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Chalk Talk: Post messages of kindness for your school community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Digital Citizenship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: Making smart choices online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 Powerful Voice: Use </a:t>
            </a: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8"/>
              </a:rPr>
              <a:t>Flip Grid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with your students to share their ideas with others in SRVUSD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9"/>
              </a:rPr>
              <a:t>The Power of the Compliment Activity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Have students create a </a:t>
            </a: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0"/>
              </a:rPr>
              <a:t>Wordle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using words that lift others up and post them around your site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3127288" y="1048000"/>
            <a:ext cx="266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6056850" y="1102125"/>
            <a:ext cx="266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"/>
          <p:cNvSpPr/>
          <p:nvPr/>
        </p:nvSpPr>
        <p:spPr>
          <a:xfrm rot="10800000" flipH="1">
            <a:off x="-3075" y="-6125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E6F4E4"/>
          </a:solidFill>
          <a:ln>
            <a:noFill/>
          </a:ln>
        </p:spPr>
      </p:sp>
      <p:grpSp>
        <p:nvGrpSpPr>
          <p:cNvPr id="313" name="Google Shape;313;p19"/>
          <p:cNvGrpSpPr/>
          <p:nvPr/>
        </p:nvGrpSpPr>
        <p:grpSpPr>
          <a:xfrm rot="10800000">
            <a:off x="7577623" y="211859"/>
            <a:ext cx="930320" cy="2560506"/>
            <a:chOff x="-1435027" y="1362018"/>
            <a:chExt cx="944104" cy="2598443"/>
          </a:xfrm>
        </p:grpSpPr>
        <p:sp>
          <p:nvSpPr>
            <p:cNvPr id="314" name="Google Shape;314;p19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-1435012" y="345870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19"/>
          <p:cNvSpPr/>
          <p:nvPr/>
        </p:nvSpPr>
        <p:spPr>
          <a:xfrm rot="-2928">
            <a:off x="204978" y="-2147"/>
            <a:ext cx="4227002" cy="4884603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9"/>
          <p:cNvSpPr/>
          <p:nvPr/>
        </p:nvSpPr>
        <p:spPr>
          <a:xfrm rot="-2751">
            <a:off x="4721350" y="1403474"/>
            <a:ext cx="2624101" cy="2027401"/>
          </a:xfrm>
          <a:prstGeom prst="rect">
            <a:avLst/>
          </a:prstGeom>
          <a:solidFill>
            <a:srgbClr val="A4C2F4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8" name="Google Shape;3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75" y="781200"/>
            <a:ext cx="2957750" cy="31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9"/>
          <p:cNvSpPr txBox="1"/>
          <p:nvPr/>
        </p:nvSpPr>
        <p:spPr>
          <a:xfrm>
            <a:off x="4719800" y="1093975"/>
            <a:ext cx="2610300" cy="26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helsea Market"/>
                <a:ea typeface="Chelsea Market"/>
                <a:cs typeface="Chelsea Market"/>
                <a:sym typeface="Chelsea Market"/>
              </a:rPr>
              <a:t>“I promise to use my voice and stand up for what’s right. And when things get tough, to keep up the fight.”</a:t>
            </a:r>
            <a:endParaRPr sz="17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On-screen Show (16:9)</PresentationFormat>
  <Paragraphs>81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Lato</vt:lpstr>
      <vt:lpstr>Arial</vt:lpstr>
      <vt:lpstr>Raleway</vt:lpstr>
      <vt:lpstr>Chelsea Market</vt:lpstr>
      <vt:lpstr>Merriweather</vt:lpstr>
      <vt:lpstr>Swiss</vt:lpstr>
      <vt:lpstr>Words Matter!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Matter! 2022</dc:title>
  <dc:creator>Fischer, Cindy [EC]</dc:creator>
  <cp:lastModifiedBy>Fischer, Cindy [EC]</cp:lastModifiedBy>
  <cp:revision>1</cp:revision>
  <dcterms:modified xsi:type="dcterms:W3CDTF">2022-02-09T22:13:39Z</dcterms:modified>
</cp:coreProperties>
</file>