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charts/style4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7" r:id="rId4"/>
    <p:sldId id="269" r:id="rId5"/>
    <p:sldId id="259" r:id="rId6"/>
    <p:sldId id="274" r:id="rId7"/>
    <p:sldId id="275" r:id="rId8"/>
    <p:sldId id="280" r:id="rId9"/>
    <p:sldId id="279" r:id="rId10"/>
    <p:sldId id="285" r:id="rId11"/>
    <p:sldId id="300" r:id="rId12"/>
    <p:sldId id="299" r:id="rId13"/>
    <p:sldId id="296" r:id="rId14"/>
    <p:sldId id="287" r:id="rId15"/>
    <p:sldId id="278" r:id="rId16"/>
    <p:sldId id="277" r:id="rId17"/>
    <p:sldId id="294" r:id="rId18"/>
    <p:sldId id="295" r:id="rId19"/>
    <p:sldId id="298" r:id="rId20"/>
    <p:sldId id="297" r:id="rId21"/>
    <p:sldId id="29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8" autoAdjust="0"/>
    <p:restoredTop sz="94891"/>
  </p:normalViewPr>
  <p:slideViewPr>
    <p:cSldViewPr>
      <p:cViewPr>
        <p:scale>
          <a:sx n="90" d="100"/>
          <a:sy n="90" d="100"/>
        </p:scale>
        <p:origin x="-1320" y="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gmedici\Desktop\bar%20graphs%20for%20enrollment%20PPT%20---%20friday%20Sept%2029th%20draf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gmedici\Desktop\bar%20graphs%20for%20enrollment%20PPT%20---%20friday%20Sept%2029th%20draft%20---%20elementary%20declin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medici\AppData\Local\Microsoft\Windows\Temporary%20Internet%20Files\Content.Outlook\K3F2ZVT8\bar%20graphs%20for%20enrollment%20PPT%20---%20friday%20Sept%2029th%20draft%20---%20middle%20declin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medici\Desktop\bar%20graphs%20for%20enrollment%20PPT%20---%20friday%20Sept%2029th%20draft%20---%20middle%20decline.xlsx" TargetMode="External"/><Relationship Id="rId4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Five</a:t>
            </a:r>
            <a:r>
              <a:rPr lang="en-US" baseline="0" dirty="0">
                <a:solidFill>
                  <a:schemeClr val="tx1"/>
                </a:solidFill>
              </a:rPr>
              <a:t> Year </a:t>
            </a:r>
            <a:r>
              <a:rPr lang="en-US" baseline="0" dirty="0" smtClean="0">
                <a:solidFill>
                  <a:schemeClr val="tx1"/>
                </a:solidFill>
              </a:rPr>
              <a:t>Total </a:t>
            </a:r>
            <a:r>
              <a:rPr lang="en-US" dirty="0">
                <a:solidFill>
                  <a:schemeClr val="tx1"/>
                </a:solidFill>
              </a:rPr>
              <a:t>Projected Enrollment Through 2022-23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dLbl>
              <c:idx val="0"/>
              <c:numFmt formatCode="#,##0" sourceLinked="0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1"/>
              <c:numFmt formatCode="#,##0" sourceLinked="0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2"/>
              <c:numFmt formatCode="#,##0" sourceLinked="0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3"/>
              <c:numFmt formatCode="#,##0" sourceLinked="0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4"/>
              <c:numFmt formatCode="#,##0" sourceLinked="0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5"/>
              <c:numFmt formatCode="#,##0" sourceLinked="0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numFmt formatCode="#,##0" sourceLinked="0"/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50800" cap="rnd">
                <a:solidFill>
                  <a:srgbClr val="FFFF00"/>
                </a:solidFill>
              </a:ln>
              <a:effectLst/>
            </c:spPr>
            <c:trendlineType val="linear"/>
          </c:trendline>
          <c:cat>
            <c:strRef>
              <c:f>Sheet1!$A$3:$A$8</c:f>
              <c:strCache>
                <c:ptCount val="6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</c:strCache>
            </c:strRef>
          </c:cat>
          <c:val>
            <c:numRef>
              <c:f>Sheet1!$B$3:$B$8</c:f>
              <c:numCache>
                <c:formatCode>General</c:formatCode>
                <c:ptCount val="6"/>
                <c:pt idx="0" formatCode="#,##0">
                  <c:v>32356</c:v>
                </c:pt>
                <c:pt idx="1">
                  <c:v>32133</c:v>
                </c:pt>
                <c:pt idx="2">
                  <c:v>32001</c:v>
                </c:pt>
                <c:pt idx="3">
                  <c:v>31799</c:v>
                </c:pt>
                <c:pt idx="4">
                  <c:v>31774</c:v>
                </c:pt>
                <c:pt idx="5">
                  <c:v>31696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BC-47C3-A97A-84D5DDA055FC}"/>
            </c:ext>
          </c:extLst>
        </c:ser>
        <c:dLbls>
          <c:showVal val="1"/>
        </c:dLbls>
        <c:gapWidth val="65"/>
        <c:axId val="98701696"/>
        <c:axId val="98703232"/>
      </c:barChart>
      <c:catAx>
        <c:axId val="987016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03232"/>
        <c:crosses val="autoZero"/>
        <c:auto val="1"/>
        <c:lblAlgn val="ctr"/>
        <c:lblOffset val="100"/>
      </c:catAx>
      <c:valAx>
        <c:axId val="987032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tickLblPos val="none"/>
        <c:crossAx val="9870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Elementary School Declines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Sheet1!$A$38:$A$44</c:f>
              <c:strCache>
                <c:ptCount val="7"/>
                <c:pt idx="0">
                  <c:v>alamo</c:v>
                </c:pt>
                <c:pt idx="1">
                  <c:v>bollinger</c:v>
                </c:pt>
                <c:pt idx="2">
                  <c:v>coyote creak</c:v>
                </c:pt>
                <c:pt idx="3">
                  <c:v>Creekside</c:v>
                </c:pt>
                <c:pt idx="4">
                  <c:v>hidden hills</c:v>
                </c:pt>
                <c:pt idx="5">
                  <c:v>live oak</c:v>
                </c:pt>
                <c:pt idx="6">
                  <c:v>quail run</c:v>
                </c:pt>
              </c:strCache>
            </c:strRef>
          </c:cat>
          <c:val>
            <c:numRef>
              <c:f>Sheet1!$B$38:$B$44</c:f>
              <c:numCache>
                <c:formatCode>0%</c:formatCode>
                <c:ptCount val="7"/>
                <c:pt idx="0">
                  <c:v>-0.227665706051873</c:v>
                </c:pt>
                <c:pt idx="1">
                  <c:v>-0.252</c:v>
                </c:pt>
                <c:pt idx="2">
                  <c:v>-0.21271676300578005</c:v>
                </c:pt>
                <c:pt idx="3">
                  <c:v>-0.14231499051233415</c:v>
                </c:pt>
                <c:pt idx="4">
                  <c:v>-0.36114285714285721</c:v>
                </c:pt>
                <c:pt idx="5">
                  <c:v>-0.35444444444444412</c:v>
                </c:pt>
                <c:pt idx="6">
                  <c:v>-0.124309392265193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A3-4D0E-8387-6D516C3FE055}"/>
            </c:ext>
          </c:extLst>
        </c:ser>
        <c:dLbls>
          <c:showVal val="1"/>
        </c:dLbls>
        <c:gapWidth val="65"/>
        <c:axId val="98728576"/>
        <c:axId val="84222336"/>
      </c:barChart>
      <c:catAx>
        <c:axId val="98728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22336"/>
        <c:crosses val="autoZero"/>
        <c:auto val="1"/>
        <c:lblAlgn val="ctr"/>
        <c:lblOffset val="100"/>
      </c:catAx>
      <c:valAx>
        <c:axId val="842223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tickLblPos val="none"/>
        <c:crossAx val="9872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Middle</a:t>
            </a:r>
            <a:r>
              <a:rPr lang="en-US" baseline="0" dirty="0">
                <a:solidFill>
                  <a:schemeClr val="tx1"/>
                </a:solidFill>
              </a:rPr>
              <a:t> School</a:t>
            </a:r>
            <a:r>
              <a:rPr lang="en-US" dirty="0">
                <a:solidFill>
                  <a:schemeClr val="tx1"/>
                </a:solidFill>
              </a:rPr>
              <a:t> Declines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Sheet1!$A$38:$A$41</c:f>
              <c:strCache>
                <c:ptCount val="4"/>
                <c:pt idx="0">
                  <c:v>Diablo Vista</c:v>
                </c:pt>
                <c:pt idx="1">
                  <c:v>los cerros</c:v>
                </c:pt>
                <c:pt idx="2">
                  <c:v>pine valley</c:v>
                </c:pt>
                <c:pt idx="3">
                  <c:v>windemere</c:v>
                </c:pt>
              </c:strCache>
            </c:strRef>
          </c:cat>
          <c:val>
            <c:numRef>
              <c:f>Sheet1!$B$38:$B$41</c:f>
              <c:numCache>
                <c:formatCode>0%</c:formatCode>
                <c:ptCount val="4"/>
                <c:pt idx="0">
                  <c:v>-8.886509635974324E-2</c:v>
                </c:pt>
                <c:pt idx="1">
                  <c:v>-0.135225375626043</c:v>
                </c:pt>
                <c:pt idx="2">
                  <c:v>-0.132280355380059</c:v>
                </c:pt>
                <c:pt idx="3">
                  <c:v>-0.2899575671852902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7E-41B9-AF87-332B17CB8EAB}"/>
            </c:ext>
          </c:extLst>
        </c:ser>
        <c:dLbls>
          <c:showVal val="1"/>
        </c:dLbls>
        <c:gapWidth val="65"/>
        <c:axId val="84259584"/>
        <c:axId val="84261120"/>
      </c:barChart>
      <c:catAx>
        <c:axId val="842595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61120"/>
        <c:crosses val="autoZero"/>
        <c:auto val="1"/>
        <c:lblAlgn val="ctr"/>
        <c:lblOffset val="100"/>
      </c:catAx>
      <c:valAx>
        <c:axId val="842611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tickLblPos val="none"/>
        <c:crossAx val="8425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High</a:t>
            </a:r>
            <a:r>
              <a:rPr lang="en-US" sz="2000" baseline="0" dirty="0"/>
              <a:t> School Current to Peak to 2022-23</a:t>
            </a:r>
            <a:endParaRPr lang="en-US" sz="2000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numFmt formatCode="#,##0" sourceLinked="0"/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Sheet1!$A$58:$A$61</c:f>
              <c:strCache>
                <c:ptCount val="4"/>
                <c:pt idx="0">
                  <c:v>Cal High</c:v>
                </c:pt>
                <c:pt idx="1">
                  <c:v>Dougherty Valley </c:v>
                </c:pt>
                <c:pt idx="2">
                  <c:v>Monte Vista</c:v>
                </c:pt>
                <c:pt idx="3">
                  <c:v>San Ramon</c:v>
                </c:pt>
              </c:strCache>
            </c:strRef>
          </c:cat>
          <c:val>
            <c:numRef>
              <c:f>Sheet1!$B$58:$B$61</c:f>
              <c:numCache>
                <c:formatCode>General</c:formatCode>
                <c:ptCount val="4"/>
                <c:pt idx="0">
                  <c:v>2682</c:v>
                </c:pt>
                <c:pt idx="1">
                  <c:v>3210</c:v>
                </c:pt>
                <c:pt idx="2">
                  <c:v>2397</c:v>
                </c:pt>
                <c:pt idx="3">
                  <c:v>1998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89-4CDB-BC6C-D3773D0F522A}"/>
            </c:ext>
          </c:extLst>
        </c:ser>
        <c:ser>
          <c:idx val="1"/>
          <c:order val="1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numFmt formatCode="#,##0" sourceLinked="0"/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Sheet1!$A$58:$A$61</c:f>
              <c:strCache>
                <c:ptCount val="4"/>
                <c:pt idx="0">
                  <c:v>Cal High</c:v>
                </c:pt>
                <c:pt idx="1">
                  <c:v>Dougherty Valley </c:v>
                </c:pt>
                <c:pt idx="2">
                  <c:v>Monte Vista</c:v>
                </c:pt>
                <c:pt idx="3">
                  <c:v>San Ramon</c:v>
                </c:pt>
              </c:strCache>
            </c:strRef>
          </c:cat>
          <c:val>
            <c:numRef>
              <c:f>Sheet1!$C$58:$C$61</c:f>
              <c:numCache>
                <c:formatCode>General</c:formatCode>
                <c:ptCount val="4"/>
                <c:pt idx="0">
                  <c:v>3004</c:v>
                </c:pt>
                <c:pt idx="1">
                  <c:v>3378</c:v>
                </c:pt>
                <c:pt idx="2">
                  <c:v>2459</c:v>
                </c:pt>
                <c:pt idx="3">
                  <c:v>2028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89-4CDB-BC6C-D3773D0F522A}"/>
            </c:ext>
          </c:extLst>
        </c:ser>
        <c:ser>
          <c:idx val="2"/>
          <c:order val="2"/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numFmt formatCode="#,##0" sourceLinked="0"/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Sheet1!$A$58:$A$61</c:f>
              <c:strCache>
                <c:ptCount val="4"/>
                <c:pt idx="0">
                  <c:v>Cal High</c:v>
                </c:pt>
                <c:pt idx="1">
                  <c:v>Dougherty Valley </c:v>
                </c:pt>
                <c:pt idx="2">
                  <c:v>Monte Vista</c:v>
                </c:pt>
                <c:pt idx="3">
                  <c:v>San Ramon</c:v>
                </c:pt>
              </c:strCache>
            </c:strRef>
          </c:cat>
          <c:val>
            <c:numRef>
              <c:f>Sheet1!$D$58:$D$61</c:f>
              <c:numCache>
                <c:formatCode>General</c:formatCode>
                <c:ptCount val="4"/>
                <c:pt idx="0">
                  <c:v>3004</c:v>
                </c:pt>
                <c:pt idx="1">
                  <c:v>3280</c:v>
                </c:pt>
                <c:pt idx="2">
                  <c:v>2390</c:v>
                </c:pt>
                <c:pt idx="3">
                  <c:v>1941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89-4CDB-BC6C-D3773D0F522A}"/>
            </c:ext>
          </c:extLst>
        </c:ser>
        <c:dLbls>
          <c:showVal val="1"/>
        </c:dLbls>
        <c:gapWidth val="65"/>
        <c:axId val="99592448"/>
        <c:axId val="99606528"/>
      </c:barChart>
      <c:catAx>
        <c:axId val="995924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606528"/>
        <c:crosses val="autoZero"/>
        <c:auto val="1"/>
        <c:lblAlgn val="ctr"/>
        <c:lblOffset val="100"/>
      </c:catAx>
      <c:valAx>
        <c:axId val="996065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9959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1.6181229773462808E-3"/>
                  <c:y val="-1.5991831753697811E-2"/>
                </c:manualLayout>
              </c:layout>
              <c:dLblPos val="outEnd"/>
              <c:showVal val="1"/>
              <c:showSerName val="1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1">
                  <c:v>3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5.9330490445142751E-17"/>
                  <c:y val="9.1381895735414692E-3"/>
                </c:manualLayout>
              </c:layout>
              <c:dLblPos val="outEnd"/>
              <c:showVal val="1"/>
              <c:showSerName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599183175369771E-2"/>
                </c:manualLayout>
              </c:layout>
              <c:dLblPos val="outEnd"/>
              <c:showVal val="1"/>
              <c:showSerName val="1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3">
                  <c:v>-3</c:v>
                </c:pt>
                <c:pt idx="4">
                  <c:v>-4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3">
                  <c:v>4</c:v>
                </c:pt>
                <c:pt idx="4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3"/>
              <c:layout>
                <c:manualLayout>
                  <c:x val="-3.2362459546926708E-3"/>
                  <c:y val="9.138189573541549E-3"/>
                </c:manualLayout>
              </c:layout>
              <c:dLblPos val="outEnd"/>
              <c:showVal val="1"/>
              <c:showSerName val="1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1">
                  <c:v>-4</c:v>
                </c:pt>
                <c:pt idx="2">
                  <c:v>-3</c:v>
                </c:pt>
                <c:pt idx="3">
                  <c:v>-3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3"/>
              <c:layout>
                <c:manualLayout>
                  <c:x val="-1.6181229773462803E-2"/>
                  <c:y val="4.5690947867707814E-3"/>
                </c:manualLayout>
              </c:layout>
              <c:dLblPos val="outEnd"/>
              <c:showVal val="1"/>
              <c:showSerName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7087378640776708E-3"/>
                  <c:y val="4.5690947867707814E-3"/>
                </c:manualLayout>
              </c:layout>
              <c:dLblPos val="outEnd"/>
              <c:showVal val="1"/>
              <c:showSerName val="1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3">
                  <c:v>2</c:v>
                </c:pt>
                <c:pt idx="4">
                  <c:v>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2">
                  <c:v>4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dLbls>
          <c:showVal val="1"/>
        </c:dLbls>
        <c:gapWidth val="267"/>
        <c:overlap val="-43"/>
        <c:axId val="82997632"/>
        <c:axId val="82999168"/>
      </c:barChart>
      <c:dateAx>
        <c:axId val="829976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high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999168"/>
        <c:crosses val="autoZero"/>
        <c:lblOffset val="100"/>
        <c:baseTimeUnit val="days"/>
        <c:majorUnit val="1"/>
      </c:dateAx>
      <c:valAx>
        <c:axId val="829991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Classrooms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997632"/>
        <c:crossesAt val="1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0.35052</cdr:x>
      <cdr:y>0.46269</cdr:y>
    </cdr:from>
    <cdr:to>
      <cdr:x>0.40465</cdr:x>
      <cdr:y>0.6362</cdr:y>
    </cdr:to>
    <cdr:sp macro="" textlink="">
      <cdr:nvSpPr>
        <cdr:cNvPr id="2" name="TextBox 6"/>
        <cdr:cNvSpPr txBox="1"/>
      </cdr:nvSpPr>
      <cdr:spPr>
        <a:xfrm xmlns:a="http://schemas.openxmlformats.org/drawingml/2006/main" rot="16200000">
          <a:off x="2347929" y="2605073"/>
          <a:ext cx="88585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/>
            <a:t>Peak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0.58763</cdr:x>
      <cdr:y>0.47761</cdr:y>
    </cdr:from>
    <cdr:to>
      <cdr:x>0.64176</cdr:x>
      <cdr:y>0.65112</cdr:y>
    </cdr:to>
    <cdr:sp macro="" textlink="">
      <cdr:nvSpPr>
        <cdr:cNvPr id="3" name="TextBox 6"/>
        <cdr:cNvSpPr txBox="1"/>
      </cdr:nvSpPr>
      <cdr:spPr>
        <a:xfrm xmlns:a="http://schemas.openxmlformats.org/drawingml/2006/main" rot="16200000">
          <a:off x="4100529" y="2681271"/>
          <a:ext cx="88585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/>
            <a:t>Peak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0.83505</cdr:x>
      <cdr:y>0.52518</cdr:y>
    </cdr:from>
    <cdr:to>
      <cdr:x>0.88918</cdr:x>
      <cdr:y>0.6987</cdr:y>
    </cdr:to>
    <cdr:sp macro="" textlink="">
      <cdr:nvSpPr>
        <cdr:cNvPr id="4" name="TextBox 6"/>
        <cdr:cNvSpPr txBox="1"/>
      </cdr:nvSpPr>
      <cdr:spPr>
        <a:xfrm xmlns:a="http://schemas.openxmlformats.org/drawingml/2006/main" rot="16200000">
          <a:off x="5929329" y="2924144"/>
          <a:ext cx="88585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/>
            <a:t>Peak</a:t>
          </a:r>
          <a:endParaRPr lang="en-US" sz="2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48E9-32BB-4F3E-88D4-C136ECBAFC43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57B6-B353-45C4-8409-47EF8B5B11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48E9-32BB-4F3E-88D4-C136ECBAFC43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57B6-B353-45C4-8409-47EF8B5B11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48E9-32BB-4F3E-88D4-C136ECBAFC43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57B6-B353-45C4-8409-47EF8B5B11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48E9-32BB-4F3E-88D4-C136ECBAFC43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57B6-B353-45C4-8409-47EF8B5B11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48E9-32BB-4F3E-88D4-C136ECBAFC43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57B6-B353-45C4-8409-47EF8B5B11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48E9-32BB-4F3E-88D4-C136ECBAFC43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57B6-B353-45C4-8409-47EF8B5B11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48E9-32BB-4F3E-88D4-C136ECBAFC43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57B6-B353-45C4-8409-47EF8B5B11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48E9-32BB-4F3E-88D4-C136ECBAFC43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57B6-B353-45C4-8409-47EF8B5B11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48E9-32BB-4F3E-88D4-C136ECBAFC43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57B6-B353-45C4-8409-47EF8B5B11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48E9-32BB-4F3E-88D4-C136ECBAFC43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57B6-B353-45C4-8409-47EF8B5B11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48E9-32BB-4F3E-88D4-C136ECBAFC43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BD57B6-B353-45C4-8409-47EF8B5B11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ABD57B6-B353-45C4-8409-47EF8B5B11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D0148E9-32BB-4F3E-88D4-C136ECBAFC43}" type="datetimeFigureOut">
              <a:rPr lang="en-US" smtClean="0"/>
              <a:pPr/>
              <a:t>1/17/2018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543800" cy="2593975"/>
          </a:xfrm>
        </p:spPr>
        <p:txBody>
          <a:bodyPr/>
          <a:lstStyle/>
          <a:p>
            <a:r>
              <a:rPr lang="en-US" sz="6000" dirty="0" smtClean="0"/>
              <a:t>Facilities Update </a:t>
            </a:r>
            <a:r>
              <a:rPr lang="en-US" sz="4000" dirty="0" smtClean="0"/>
              <a:t>and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Capital Improvements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January </a:t>
            </a:r>
            <a:r>
              <a:rPr lang="en-US" dirty="0"/>
              <a:t>9</a:t>
            </a:r>
            <a:r>
              <a:rPr lang="en-US" dirty="0" smtClean="0"/>
              <a:t>, 2018</a:t>
            </a:r>
          </a:p>
          <a:p>
            <a:r>
              <a:rPr lang="en-US" dirty="0" smtClean="0"/>
              <a:t>SRVUSD Board of Trustees Meeting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5246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pPr algn="ctr"/>
            <a:r>
              <a:rPr lang="en-US" sz="3600" b="1" u="sng" dirty="0" smtClean="0"/>
              <a:t>Measure D Project Updates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2600" b="1" dirty="0" smtClean="0"/>
              <a:t>and Current Projected Timelines</a:t>
            </a:r>
            <a:endParaRPr lang="en-US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239000" cy="5029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Stone Valley Middle School</a:t>
            </a:r>
          </a:p>
          <a:p>
            <a:pPr lvl="1"/>
            <a:r>
              <a:rPr lang="en-US" sz="2400" dirty="0" smtClean="0"/>
              <a:t>Summer 2018 Occupancy</a:t>
            </a:r>
          </a:p>
          <a:p>
            <a:pPr lvl="1"/>
            <a:r>
              <a:rPr lang="en-US" sz="2400" dirty="0" smtClean="0"/>
              <a:t>Fall 2018 Project Completion*</a:t>
            </a:r>
          </a:p>
          <a:p>
            <a:pPr lvl="1"/>
            <a:endParaRPr lang="en-US" sz="1000" dirty="0" smtClean="0"/>
          </a:p>
          <a:p>
            <a:r>
              <a:rPr lang="en-US" sz="2800" b="1" dirty="0"/>
              <a:t>San Ramon Valley High </a:t>
            </a:r>
            <a:r>
              <a:rPr lang="en-US" sz="2800" b="1" dirty="0" smtClean="0"/>
              <a:t>School</a:t>
            </a:r>
          </a:p>
          <a:p>
            <a:pPr lvl="1"/>
            <a:r>
              <a:rPr lang="en-US" sz="2400" dirty="0" smtClean="0"/>
              <a:t>Spring 2019 Occupancy</a:t>
            </a:r>
          </a:p>
          <a:p>
            <a:pPr lvl="1"/>
            <a:r>
              <a:rPr lang="en-US" sz="2400" dirty="0" smtClean="0"/>
              <a:t>Winter 2020 Project Completion*</a:t>
            </a:r>
          </a:p>
          <a:p>
            <a:pPr lvl="1"/>
            <a:endParaRPr lang="en-US" sz="1000" dirty="0" smtClean="0"/>
          </a:p>
          <a:p>
            <a:pPr lvl="1"/>
            <a:endParaRPr lang="en-US" sz="1000" dirty="0" smtClean="0"/>
          </a:p>
          <a:p>
            <a:pPr lvl="1">
              <a:buNone/>
            </a:pPr>
            <a:r>
              <a:rPr lang="en-US" sz="2400" b="1" dirty="0" smtClean="0"/>
              <a:t>*Note:</a:t>
            </a:r>
            <a:r>
              <a:rPr lang="en-US" sz="2400" dirty="0" smtClean="0"/>
              <a:t> </a:t>
            </a:r>
            <a:r>
              <a:rPr lang="en-US" sz="2200" dirty="0" smtClean="0"/>
              <a:t>Completion includes interim housing removal, field renovation/restoration, landscaping, parking lot and entry/exit work, etc.</a:t>
            </a:r>
            <a:endParaRPr lang="en-US" sz="2200" dirty="0"/>
          </a:p>
          <a:p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34400" y="53340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9</a:t>
            </a:r>
          </a:p>
        </p:txBody>
      </p:sp>
    </p:spTree>
    <p:extLst>
      <p:ext uri="{BB962C8B-B14F-4D97-AF65-F5344CB8AC3E}">
        <p14:creationId xmlns="" xmlns:p14="http://schemas.microsoft.com/office/powerpoint/2010/main" val="1212223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5800" y="53340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/>
              <a:t>10</a:t>
            </a:r>
            <a:endParaRPr lang="en-US" sz="6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00200" y="-76200"/>
            <a:ext cx="6477000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u="sng" dirty="0" smtClean="0"/>
              <a:t>Stone Valley Middle</a:t>
            </a:r>
            <a:r>
              <a:rPr lang="en-US" sz="3400" dirty="0" smtClean="0"/>
              <a:t> </a:t>
            </a:r>
            <a:r>
              <a:rPr lang="en-US" sz="2400" dirty="0" smtClean="0"/>
              <a:t>(</a:t>
            </a:r>
            <a:r>
              <a:rPr lang="en-US" sz="2200" dirty="0" smtClean="0"/>
              <a:t>As of 12/28/2017</a:t>
            </a:r>
            <a:r>
              <a:rPr lang="en-US" sz="2400" dirty="0" smtClean="0"/>
              <a:t>)</a:t>
            </a:r>
            <a:endParaRPr lang="en-US" sz="24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324"/>
            <a:ext cx="8458200" cy="62944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9943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05800" y="53340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/>
              <a:t>11</a:t>
            </a:r>
            <a:endParaRPr lang="en-US" sz="6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76200"/>
            <a:ext cx="7620000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u="sng" dirty="0" smtClean="0"/>
              <a:t>Stone Valley Middle</a:t>
            </a:r>
            <a:r>
              <a:rPr lang="en-US" sz="3600" b="1" dirty="0" smtClean="0"/>
              <a:t> </a:t>
            </a:r>
            <a:r>
              <a:rPr lang="en-US" sz="2400" b="1" dirty="0" smtClean="0"/>
              <a:t>(Cont.)</a:t>
            </a:r>
            <a:endParaRPr lang="en-US" sz="36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562"/>
            <a:ext cx="8458200" cy="62944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2193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5800" y="53340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12</a:t>
            </a:r>
            <a:endParaRPr lang="en-US" sz="6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47800" y="0"/>
            <a:ext cx="6629400" cy="563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u="sng" dirty="0" smtClean="0"/>
              <a:t>San Ramon High</a:t>
            </a:r>
            <a:r>
              <a:rPr lang="en-US" sz="3400" b="1" dirty="0" smtClean="0"/>
              <a:t>  </a:t>
            </a:r>
            <a:r>
              <a:rPr lang="en-US" sz="2400" dirty="0" smtClean="0"/>
              <a:t>(As of  1/5/2018)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037"/>
            <a:ext cx="8458200" cy="6278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5701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u="sng" dirty="0" smtClean="0"/>
              <a:t>Measure D Modernization Projects</a:t>
            </a:r>
            <a:endParaRPr lang="en-US" sz="36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8305800" y="53340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13</a:t>
            </a:r>
            <a:endParaRPr lang="en-US" sz="6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17964816"/>
              </p:ext>
            </p:extLst>
          </p:nvPr>
        </p:nvGraphicFramePr>
        <p:xfrm>
          <a:off x="457200" y="1600200"/>
          <a:ext cx="762000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794000"/>
                <a:gridCol w="22860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School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Project Status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Project Start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Golden View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 State Architect review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Summer 2018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Green Valley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 State Architect review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Summer 2018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Montevideo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 State Architect review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Summer 2018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Rancho Romero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 State Architect review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Summer 2018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Sycamore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 State Architect review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Summer 2018</a:t>
                      </a:r>
                      <a:endParaRPr lang="is-I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Alamo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Design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Summer 2019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Twin Creeks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Design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Summer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Charlotte Wood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Design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Summer 2019</a:t>
                      </a:r>
                      <a:endParaRPr lang="is-I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867400"/>
            <a:ext cx="716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</a:t>
            </a:r>
            <a:r>
              <a:rPr lang="en-US" dirty="0" smtClean="0"/>
              <a:t>: </a:t>
            </a:r>
            <a:r>
              <a:rPr lang="en-US" sz="1600" dirty="0" smtClean="0"/>
              <a:t>Modernization projects are planned to be completed over two summers.  The exception is to be Twin Creeks which has planned growth construction also.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092382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990600"/>
          </a:xfrm>
        </p:spPr>
        <p:txBody>
          <a:bodyPr/>
          <a:lstStyle/>
          <a:p>
            <a:pPr algn="ctr"/>
            <a:r>
              <a:rPr lang="en-US" sz="3600" b="1" u="sng" dirty="0" smtClean="0"/>
              <a:t>Capital Improvement Program (CIP)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7848600" cy="5410200"/>
          </a:xfrm>
        </p:spPr>
        <p:txBody>
          <a:bodyPr>
            <a:normAutofit/>
          </a:bodyPr>
          <a:lstStyle/>
          <a:p>
            <a:r>
              <a:rPr lang="en-US" b="1" dirty="0"/>
              <a:t>A</a:t>
            </a:r>
            <a:r>
              <a:rPr lang="en-US" b="1" dirty="0" smtClean="0"/>
              <a:t> Long-Term </a:t>
            </a:r>
            <a:r>
              <a:rPr lang="en-US" b="1" dirty="0"/>
              <a:t>P</a:t>
            </a:r>
            <a:r>
              <a:rPr lang="en-US" b="1" dirty="0" smtClean="0"/>
              <a:t>lanning Tool to help:</a:t>
            </a:r>
          </a:p>
          <a:p>
            <a:pPr lvl="1"/>
            <a:r>
              <a:rPr lang="en-US" sz="1800" dirty="0"/>
              <a:t>I</a:t>
            </a:r>
            <a:r>
              <a:rPr lang="en-US" sz="1800" dirty="0" smtClean="0"/>
              <a:t>dentify District Facilities/Maintenance needs, establish priorities</a:t>
            </a:r>
          </a:p>
          <a:p>
            <a:pPr lvl="1"/>
            <a:r>
              <a:rPr lang="en-US" sz="1800" dirty="0" smtClean="0"/>
              <a:t>Create timelines and planning milestones</a:t>
            </a:r>
            <a:endParaRPr lang="en-US" sz="1800" dirty="0"/>
          </a:p>
          <a:p>
            <a:r>
              <a:rPr lang="en-US" b="1" dirty="0" smtClean="0"/>
              <a:t>SRVUSD CIP List </a:t>
            </a:r>
            <a:r>
              <a:rPr lang="en-US" dirty="0" smtClean="0"/>
              <a:t>could include items such as:</a:t>
            </a:r>
          </a:p>
          <a:p>
            <a:pPr lvl="1"/>
            <a:r>
              <a:rPr lang="en-US" sz="2100" b="1" dirty="0" smtClean="0"/>
              <a:t>“</a:t>
            </a:r>
            <a:r>
              <a:rPr lang="en-US" sz="2100" b="1" u="sng" dirty="0" smtClean="0"/>
              <a:t>Below the Line</a:t>
            </a:r>
            <a:r>
              <a:rPr lang="en-US" sz="2100" b="1" dirty="0" smtClean="0"/>
              <a:t>” projects from the Measure D Program</a:t>
            </a:r>
          </a:p>
          <a:p>
            <a:pPr lvl="3"/>
            <a:r>
              <a:rPr lang="en-US" sz="1700" i="1" dirty="0" smtClean="0"/>
              <a:t>Replacement of the MVHS 300 Building</a:t>
            </a:r>
          </a:p>
          <a:p>
            <a:pPr lvl="3"/>
            <a:r>
              <a:rPr lang="en-US" sz="1700" i="1" dirty="0" smtClean="0"/>
              <a:t>SVMS Phase IV replacement of the Administration Bldg.</a:t>
            </a:r>
          </a:p>
          <a:p>
            <a:pPr lvl="1"/>
            <a:r>
              <a:rPr lang="en-US" sz="2100" b="1" u="sng" dirty="0"/>
              <a:t>L</a:t>
            </a:r>
            <a:r>
              <a:rPr lang="en-US" sz="2100" b="1" u="sng" dirty="0" smtClean="0"/>
              <a:t>arge Scope</a:t>
            </a:r>
            <a:r>
              <a:rPr lang="en-US" sz="2100" b="1" dirty="0" smtClean="0"/>
              <a:t> Long Term Maintenance projects</a:t>
            </a:r>
          </a:p>
          <a:p>
            <a:pPr lvl="3"/>
            <a:r>
              <a:rPr lang="en-US" sz="1700" i="1" dirty="0" smtClean="0"/>
              <a:t>Renovation/Replacement of the MVHS pool</a:t>
            </a:r>
          </a:p>
          <a:p>
            <a:pPr lvl="3"/>
            <a:r>
              <a:rPr lang="en-US" sz="1700" i="1" dirty="0" smtClean="0"/>
              <a:t>Renovation/Replacement of artificial turf fields and all weather tracks</a:t>
            </a:r>
          </a:p>
          <a:p>
            <a:pPr lvl="3"/>
            <a:r>
              <a:rPr lang="en-US" sz="1700" i="1" dirty="0" smtClean="0"/>
              <a:t>Playground renovations and replacements</a:t>
            </a:r>
          </a:p>
          <a:p>
            <a:pPr lvl="1"/>
            <a:r>
              <a:rPr lang="en-US" sz="2100" b="1" u="sng" dirty="0"/>
              <a:t>F</a:t>
            </a:r>
            <a:r>
              <a:rPr lang="en-US" sz="2100" b="1" u="sng" dirty="0" smtClean="0"/>
              <a:t>uture </a:t>
            </a:r>
            <a:r>
              <a:rPr lang="en-US" sz="2100" b="1" u="sng" dirty="0"/>
              <a:t>N</a:t>
            </a:r>
            <a:r>
              <a:rPr lang="en-US" sz="2100" b="1" u="sng" dirty="0" smtClean="0"/>
              <a:t>eeds</a:t>
            </a:r>
          </a:p>
          <a:p>
            <a:pPr lvl="3"/>
            <a:r>
              <a:rPr lang="en-US" sz="1700" i="1" dirty="0" smtClean="0"/>
              <a:t>Classroom additions and or improvements due to enrollment fluctuations, i.e. Twin Creeks Elementary, CHS, IHMS, and Montevideo</a:t>
            </a:r>
          </a:p>
          <a:p>
            <a:pPr lvl="3"/>
            <a:r>
              <a:rPr lang="en-US" sz="1700" i="1" dirty="0" smtClean="0"/>
              <a:t>Replacement of SRVHS Administration/Classroom Building</a:t>
            </a:r>
          </a:p>
          <a:p>
            <a:pPr lvl="3"/>
            <a:r>
              <a:rPr lang="en-US" sz="1700" i="1" dirty="0" smtClean="0"/>
              <a:t>Safety renovations/remodels to multiple elementary Admin. Bldgs.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05800" y="53340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14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313308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u="sng" dirty="0" smtClean="0"/>
              <a:t>Measure D Cash Flow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620000" cy="3886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Total Measure D Bonds 		= $260m</a:t>
            </a:r>
          </a:p>
          <a:p>
            <a:pPr lvl="1"/>
            <a:r>
              <a:rPr lang="en-US" sz="2400" dirty="0" smtClean="0"/>
              <a:t>Series </a:t>
            </a:r>
            <a:r>
              <a:rPr lang="en-US" sz="2400" dirty="0"/>
              <a:t>I</a:t>
            </a:r>
            <a:r>
              <a:rPr lang="en-US" sz="2400" dirty="0" smtClean="0"/>
              <a:t>: sold </a:t>
            </a:r>
            <a:r>
              <a:rPr lang="en-US" sz="2400" dirty="0"/>
              <a:t>on </a:t>
            </a:r>
            <a:r>
              <a:rPr lang="en-US" sz="2400" dirty="0" smtClean="0"/>
              <a:t>2/14/13			= $75m</a:t>
            </a:r>
            <a:endParaRPr lang="en-US" sz="2400" dirty="0"/>
          </a:p>
          <a:p>
            <a:pPr lvl="1"/>
            <a:r>
              <a:rPr lang="en-US" sz="2400" dirty="0"/>
              <a:t>Series </a:t>
            </a:r>
            <a:r>
              <a:rPr lang="en-US" sz="2400" dirty="0" smtClean="0"/>
              <a:t>II: sold </a:t>
            </a:r>
            <a:r>
              <a:rPr lang="en-US" sz="2400" dirty="0"/>
              <a:t>on </a:t>
            </a:r>
            <a:r>
              <a:rPr lang="en-US" sz="2400" dirty="0" smtClean="0"/>
              <a:t>8/1/15			= $125m</a:t>
            </a:r>
          </a:p>
          <a:p>
            <a:pPr lvl="1"/>
            <a:r>
              <a:rPr lang="en-US" sz="2400" b="1" i="1" dirty="0"/>
              <a:t>Series III: </a:t>
            </a:r>
            <a:r>
              <a:rPr lang="en-US" sz="2400" b="1" i="1" dirty="0" smtClean="0"/>
              <a:t>issuance in </a:t>
            </a:r>
            <a:r>
              <a:rPr lang="en-US" sz="2400" b="1" i="1" dirty="0"/>
              <a:t>2018	</a:t>
            </a:r>
            <a:r>
              <a:rPr lang="en-US" sz="2400" b="1" i="1" dirty="0" smtClean="0"/>
              <a:t>	= </a:t>
            </a:r>
            <a:r>
              <a:rPr lang="en-US" sz="2400" b="1" i="1" dirty="0"/>
              <a:t>$</a:t>
            </a:r>
            <a:r>
              <a:rPr lang="en-US" sz="2400" b="1" i="1" dirty="0" smtClean="0"/>
              <a:t>60m</a:t>
            </a:r>
          </a:p>
          <a:p>
            <a:pPr marL="411480" lvl="1" indent="0">
              <a:buNone/>
            </a:pP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Program Expenses to date 		=$153m</a:t>
            </a:r>
          </a:p>
          <a:p>
            <a:pPr marL="777240" lvl="2" indent="0">
              <a:spcBef>
                <a:spcPts val="0"/>
              </a:spcBef>
              <a:buNone/>
            </a:pPr>
            <a:r>
              <a:rPr lang="en-US" sz="1400" i="1" dirty="0" smtClean="0"/>
              <a:t>(as </a:t>
            </a:r>
            <a:r>
              <a:rPr lang="en-US" sz="1400" i="1" dirty="0"/>
              <a:t>of </a:t>
            </a:r>
            <a:r>
              <a:rPr lang="en-US" sz="1400" i="1" dirty="0" smtClean="0"/>
              <a:t>10/31/17)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Projected Program Expenses 		=$185m</a:t>
            </a:r>
          </a:p>
          <a:p>
            <a:pPr marL="777240" lvl="2" indent="0">
              <a:spcBef>
                <a:spcPts val="0"/>
              </a:spcBef>
              <a:buNone/>
            </a:pPr>
            <a:r>
              <a:rPr lang="en-US" sz="1400" i="1" dirty="0" smtClean="0"/>
              <a:t>(through summer 2018)</a:t>
            </a:r>
            <a:endParaRPr lang="en-US" sz="1400" i="1" dirty="0"/>
          </a:p>
          <a:p>
            <a:pPr lvl="1">
              <a:spcBef>
                <a:spcPts val="0"/>
              </a:spcBef>
            </a:pPr>
            <a:endParaRPr lang="en-US" sz="2400" dirty="0"/>
          </a:p>
          <a:p>
            <a:pPr marL="777240" lvl="2" indent="0">
              <a:spcBef>
                <a:spcPts val="0"/>
              </a:spcBef>
              <a:buNone/>
            </a:pPr>
            <a:endParaRPr lang="en-US" sz="2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3962400"/>
            <a:ext cx="7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05800" y="53340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15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995730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001000" cy="1143000"/>
          </a:xfrm>
        </p:spPr>
        <p:txBody>
          <a:bodyPr/>
          <a:lstStyle/>
          <a:p>
            <a:pPr algn="ctr"/>
            <a:r>
              <a:rPr lang="en-US" sz="3600" b="1" u="sng" dirty="0" smtClean="0"/>
              <a:t>Series III Sale Projected Summer 2018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799"/>
            <a:ext cx="7467600" cy="49018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Past</a:t>
            </a:r>
          </a:p>
          <a:p>
            <a:pPr lvl="1"/>
            <a:r>
              <a:rPr lang="en-US" dirty="0" smtClean="0"/>
              <a:t>Cautious Decisions throughout the sale of previous Measure D Series included:</a:t>
            </a:r>
          </a:p>
          <a:p>
            <a:pPr lvl="2"/>
            <a:r>
              <a:rPr lang="en-US" dirty="0" smtClean="0"/>
              <a:t>100% Current Interest Bonds (“CIBS”) versus costly Capital Appreciation Bonds (“CABS”)</a:t>
            </a:r>
          </a:p>
          <a:p>
            <a:pPr lvl="2"/>
            <a:r>
              <a:rPr lang="en-US" dirty="0" smtClean="0"/>
              <a:t>High Credit Ratings from both Standard &amp; Poor’s and Moody’s</a:t>
            </a:r>
          </a:p>
          <a:p>
            <a:pPr lvl="2"/>
            <a:r>
              <a:rPr lang="en-US" dirty="0" smtClean="0"/>
              <a:t>Cautious Assessed Valuation (“A/V”) Growth</a:t>
            </a:r>
          </a:p>
          <a:p>
            <a:pPr lvl="2"/>
            <a:r>
              <a:rPr lang="en-US" dirty="0" smtClean="0"/>
              <a:t>Maturities resulting in Payback Ratios significantly less then comparable bond programs</a:t>
            </a:r>
          </a:p>
          <a:p>
            <a:endParaRPr lang="en-US" sz="1100" dirty="0" smtClean="0"/>
          </a:p>
          <a:p>
            <a:r>
              <a:rPr lang="en-US" sz="2400" dirty="0" smtClean="0"/>
              <a:t>Present</a:t>
            </a:r>
            <a:endParaRPr lang="en-US" sz="2400" dirty="0"/>
          </a:p>
          <a:p>
            <a:pPr lvl="1"/>
            <a:r>
              <a:rPr lang="en-US" dirty="0" smtClean="0"/>
              <a:t>Series III Sale</a:t>
            </a:r>
          </a:p>
          <a:p>
            <a:pPr lvl="1"/>
            <a:r>
              <a:rPr lang="en-US" dirty="0" smtClean="0"/>
              <a:t>Continued Cautious/Thoughtful Approach </a:t>
            </a:r>
          </a:p>
          <a:p>
            <a:pPr lvl="2"/>
            <a:r>
              <a:rPr lang="en-US" dirty="0" smtClean="0"/>
              <a:t>Projected Assessed Valuation Growth</a:t>
            </a:r>
          </a:p>
          <a:p>
            <a:pPr lvl="2"/>
            <a:r>
              <a:rPr lang="en-US" dirty="0" smtClean="0"/>
              <a:t>Protection of District Initiated $75.00 for $100,000 of A/V</a:t>
            </a:r>
            <a:endParaRPr lang="en-US" dirty="0"/>
          </a:p>
          <a:p>
            <a:endParaRPr lang="en-US" sz="1200" dirty="0" smtClean="0"/>
          </a:p>
          <a:p>
            <a:r>
              <a:rPr lang="en-US" sz="2400" dirty="0" smtClean="0"/>
              <a:t>Future</a:t>
            </a:r>
            <a:endParaRPr lang="en-US" sz="2400" dirty="0"/>
          </a:p>
          <a:p>
            <a:pPr lvl="1"/>
            <a:r>
              <a:rPr lang="en-US" dirty="0" smtClean="0"/>
              <a:t>Finalizing the sale of Series III to maximize future flexibility</a:t>
            </a:r>
            <a:endParaRPr lang="en-US" dirty="0"/>
          </a:p>
          <a:p>
            <a:pPr lvl="2"/>
            <a:endParaRPr lang="en-US" dirty="0" smtClean="0"/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305800" y="53340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16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2836587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34" y="152400"/>
            <a:ext cx="8001001" cy="1143000"/>
          </a:xfrm>
        </p:spPr>
        <p:txBody>
          <a:bodyPr/>
          <a:lstStyle/>
          <a:p>
            <a:pPr algn="ctr"/>
            <a:r>
              <a:rPr lang="en-US" sz="3600" b="1" u="sng" dirty="0" smtClean="0"/>
              <a:t>Total Outstanding Bond Repayments</a:t>
            </a:r>
            <a:endParaRPr lang="en-US" sz="36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8305800" y="53340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17</a:t>
            </a:r>
            <a:endParaRPr lang="en-U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371600"/>
            <a:ext cx="826157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66327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34" y="152400"/>
            <a:ext cx="8001001" cy="1143000"/>
          </a:xfrm>
        </p:spPr>
        <p:txBody>
          <a:bodyPr/>
          <a:lstStyle/>
          <a:p>
            <a:pPr algn="ctr"/>
            <a:r>
              <a:rPr lang="en-US" sz="3200" b="1" u="sng" dirty="0"/>
              <a:t>State Funding: New Construction </a:t>
            </a:r>
            <a:r>
              <a:rPr lang="en-US" sz="3200" b="1" u="sng" dirty="0" smtClean="0"/>
              <a:t>Backlog</a:t>
            </a:r>
            <a:endParaRPr lang="en-US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8305800" y="53340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18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39" t="35555" r="6935" b="22222"/>
          <a:stretch/>
        </p:blipFill>
        <p:spPr>
          <a:xfrm>
            <a:off x="1263501" y="2590800"/>
            <a:ext cx="6041066" cy="3826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92"/>
          <a:stretch/>
        </p:blipFill>
        <p:spPr>
          <a:xfrm>
            <a:off x="0" y="6108700"/>
            <a:ext cx="1240466" cy="7493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7834" y="1447800"/>
            <a:ext cx="7772400" cy="10156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 smtClean="0"/>
              <a:t>Per OPSC*, $726m in bond authority will remain after the current backlog is cleared</a:t>
            </a:r>
            <a:endParaRPr lang="en-US" sz="2200" dirty="0"/>
          </a:p>
          <a:p>
            <a:endParaRPr lang="en-US" sz="24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0834" y="6407150"/>
            <a:ext cx="6688766" cy="37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sz="1600" i="1" dirty="0" smtClean="0"/>
              <a:t>*OPSC Workload Lists published 12.6.17 in the State Allocation Board Agenda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20887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7620000" cy="976745"/>
          </a:xfrm>
        </p:spPr>
        <p:txBody>
          <a:bodyPr/>
          <a:lstStyle/>
          <a:p>
            <a:pPr algn="ctr"/>
            <a:r>
              <a:rPr lang="en-US" sz="3600" b="1" u="sng" dirty="0" smtClean="0"/>
              <a:t>Purpose/Outcomes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620000" cy="5334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Review and Discuss:</a:t>
            </a:r>
          </a:p>
          <a:p>
            <a:pPr lvl="2">
              <a:spcAft>
                <a:spcPts val="600"/>
              </a:spcAft>
            </a:pPr>
            <a:r>
              <a:rPr lang="en-US" sz="2800" u="sng" dirty="0"/>
              <a:t>Classroom </a:t>
            </a:r>
            <a:r>
              <a:rPr lang="en-US" sz="2800" u="sng" dirty="0" smtClean="0"/>
              <a:t>Changes</a:t>
            </a:r>
            <a:r>
              <a:rPr lang="en-US" sz="2800" dirty="0" smtClean="0"/>
              <a:t> through 2022-23      </a:t>
            </a:r>
            <a:r>
              <a:rPr lang="en-US" sz="2400" dirty="0" smtClean="0"/>
              <a:t>(relative to enrollment trends)</a:t>
            </a:r>
          </a:p>
          <a:p>
            <a:pPr lvl="2">
              <a:spcAft>
                <a:spcPts val="600"/>
              </a:spcAft>
            </a:pPr>
            <a:r>
              <a:rPr lang="en-US" sz="2800" u="sng" dirty="0" smtClean="0"/>
              <a:t>Current </a:t>
            </a:r>
            <a:r>
              <a:rPr lang="en-US" sz="2800" u="sng" dirty="0"/>
              <a:t>Project </a:t>
            </a:r>
            <a:r>
              <a:rPr lang="en-US" sz="2800" u="sng" dirty="0" smtClean="0"/>
              <a:t>Updates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Measure D</a:t>
            </a:r>
          </a:p>
          <a:p>
            <a:pPr lvl="4">
              <a:spcAft>
                <a:spcPts val="600"/>
              </a:spcAft>
            </a:pPr>
            <a:r>
              <a:rPr lang="en-US" sz="2600" dirty="0" smtClean="0"/>
              <a:t>San Ramon High</a:t>
            </a:r>
          </a:p>
          <a:p>
            <a:pPr lvl="4">
              <a:spcAft>
                <a:spcPts val="600"/>
              </a:spcAft>
            </a:pPr>
            <a:r>
              <a:rPr lang="en-US" sz="2600" dirty="0" smtClean="0"/>
              <a:t>Stone Valley Middle</a:t>
            </a:r>
          </a:p>
          <a:p>
            <a:pPr lvl="4">
              <a:spcAft>
                <a:spcPts val="600"/>
              </a:spcAft>
            </a:pPr>
            <a:r>
              <a:rPr lang="en-US" sz="2600" dirty="0" smtClean="0"/>
              <a:t>Modernizations</a:t>
            </a:r>
          </a:p>
          <a:p>
            <a:pPr marL="617220" lvl="3">
              <a:buClr>
                <a:schemeClr val="accent1"/>
              </a:buClr>
            </a:pPr>
            <a:r>
              <a:rPr lang="en-US" sz="2800" dirty="0" smtClean="0"/>
              <a:t>  </a:t>
            </a:r>
            <a:r>
              <a:rPr lang="en-US" sz="2800" u="sng" dirty="0" smtClean="0"/>
              <a:t>Capital </a:t>
            </a:r>
            <a:r>
              <a:rPr lang="en-US" sz="2800" u="sng" dirty="0"/>
              <a:t>Improvement </a:t>
            </a:r>
            <a:r>
              <a:rPr lang="en-US" sz="2800" u="sng" dirty="0" smtClean="0"/>
              <a:t>Projects</a:t>
            </a:r>
            <a:r>
              <a:rPr lang="en-US" sz="2800" dirty="0" smtClean="0"/>
              <a:t> </a:t>
            </a:r>
            <a:r>
              <a:rPr lang="en-US" sz="2400" dirty="0" smtClean="0"/>
              <a:t>(CIP)</a:t>
            </a:r>
            <a:endParaRPr lang="en-US" sz="2400" dirty="0"/>
          </a:p>
          <a:p>
            <a:pPr marL="617220" lvl="3">
              <a:buClr>
                <a:schemeClr val="accent1"/>
              </a:buClr>
            </a:pPr>
            <a:r>
              <a:rPr lang="en-US" sz="2800" dirty="0" smtClean="0"/>
              <a:t>  </a:t>
            </a:r>
            <a:r>
              <a:rPr lang="en-US" sz="2800" u="sng" dirty="0" smtClean="0"/>
              <a:t>Facilities </a:t>
            </a:r>
            <a:r>
              <a:rPr lang="en-US" sz="2800" u="sng" dirty="0"/>
              <a:t>Funding</a:t>
            </a:r>
            <a:r>
              <a:rPr lang="en-US" sz="2800" dirty="0"/>
              <a:t> </a:t>
            </a:r>
            <a:r>
              <a:rPr lang="en-US" sz="2400" dirty="0"/>
              <a:t>(cash flow</a:t>
            </a:r>
            <a:r>
              <a:rPr lang="en-US" sz="2400" dirty="0" smtClean="0"/>
              <a:t>)</a:t>
            </a:r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342900" lvl="1">
              <a:buClr>
                <a:schemeClr val="accent1"/>
              </a:buClr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58200" y="533400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1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3811118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34" y="152400"/>
            <a:ext cx="8001001" cy="1143000"/>
          </a:xfrm>
        </p:spPr>
        <p:txBody>
          <a:bodyPr/>
          <a:lstStyle/>
          <a:p>
            <a:pPr algn="ctr"/>
            <a:r>
              <a:rPr lang="en-US" sz="3600" b="1" u="sng" dirty="0"/>
              <a:t>State Funding: </a:t>
            </a:r>
            <a:r>
              <a:rPr lang="en-US" sz="3600" b="1" u="sng" dirty="0" smtClean="0"/>
              <a:t>Modernization Backlog</a:t>
            </a:r>
            <a:endParaRPr lang="en-US" sz="36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8305800" y="53340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19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18" t="35555" r="6677" b="24444"/>
          <a:stretch/>
        </p:blipFill>
        <p:spPr>
          <a:xfrm>
            <a:off x="1201373" y="2447588"/>
            <a:ext cx="6165321" cy="3638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92"/>
          <a:stretch/>
        </p:blipFill>
        <p:spPr>
          <a:xfrm>
            <a:off x="42085" y="6086138"/>
            <a:ext cx="1240466" cy="7493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7833" y="1269999"/>
            <a:ext cx="7772400" cy="10156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 smtClean="0"/>
              <a:t>Per OPSC*, $1.58b in bond authority will remain after the current backlog is cleared</a:t>
            </a:r>
            <a:endParaRPr lang="en-US" sz="2200" dirty="0"/>
          </a:p>
          <a:p>
            <a:endParaRPr lang="en-US" sz="24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40834" y="6407150"/>
            <a:ext cx="6688766" cy="37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sz="1600" i="1" dirty="0" smtClean="0"/>
              <a:t>*OPSC Workload Lists published 12.6.17 in the State Allocation Board Agenda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1532523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00200"/>
            <a:ext cx="7620000" cy="2362200"/>
          </a:xfrm>
        </p:spPr>
        <p:txBody>
          <a:bodyPr/>
          <a:lstStyle/>
          <a:p>
            <a:pPr algn="ctr"/>
            <a:r>
              <a:rPr lang="en-US" b="1" dirty="0" smtClean="0"/>
              <a:t>Any Questions?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Thank you!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05800" y="53340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/>
              <a:t>20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31048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848600" cy="762000"/>
          </a:xfrm>
        </p:spPr>
        <p:txBody>
          <a:bodyPr/>
          <a:lstStyle/>
          <a:p>
            <a:pPr algn="ctr"/>
            <a:r>
              <a:rPr lang="en-US" sz="3600" b="1" u="sng" dirty="0" smtClean="0"/>
              <a:t>Total Enrollment - </a:t>
            </a:r>
            <a:r>
              <a:rPr lang="en-US" sz="3200" b="1" u="sng" dirty="0" smtClean="0"/>
              <a:t>Through 2022-23</a:t>
            </a:r>
            <a:endParaRPr lang="en-US" sz="3200" b="1" u="sng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12646614"/>
              </p:ext>
            </p:extLst>
          </p:nvPr>
        </p:nvGraphicFramePr>
        <p:xfrm>
          <a:off x="228600" y="1143000"/>
          <a:ext cx="8001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810000" y="1905000"/>
            <a:ext cx="4191000" cy="1066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Average Projected Decline = 132 Students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533400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2954388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7620000" cy="1143000"/>
          </a:xfrm>
        </p:spPr>
        <p:txBody>
          <a:bodyPr/>
          <a:lstStyle/>
          <a:p>
            <a:pPr algn="ctr"/>
            <a:r>
              <a:rPr lang="en-US" sz="3400" b="1" u="sng" dirty="0" smtClean="0"/>
              <a:t>Potential Opportunities in a Declining Enrollment Environment</a:t>
            </a:r>
            <a:endParaRPr lang="en-US" sz="3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696200" cy="4876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Fewer Diversions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Open Enrollment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Elementary Magnet Opportunities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Interdistrict Transfers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Personalized Learning Ideas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F</a:t>
            </a:r>
            <a:r>
              <a:rPr lang="en-US" sz="2600" dirty="0" smtClean="0"/>
              <a:t>lexible Start Times  (</a:t>
            </a:r>
            <a:r>
              <a:rPr lang="en-US" dirty="0" smtClean="0"/>
              <a:t>Middle and High Schools</a:t>
            </a:r>
            <a:r>
              <a:rPr lang="en-US" sz="2600" dirty="0" smtClean="0"/>
              <a:t>) </a:t>
            </a:r>
            <a:endParaRPr lang="en-US" sz="2600" dirty="0"/>
          </a:p>
          <a:p>
            <a:pPr lvl="1">
              <a:spcAft>
                <a:spcPts val="600"/>
              </a:spcAft>
            </a:pPr>
            <a:r>
              <a:rPr lang="en-US" sz="2600" dirty="0" smtClean="0"/>
              <a:t>Off-Campus Credit Initiatives</a:t>
            </a:r>
            <a:endParaRPr lang="en-US" sz="2600" b="1" u="sng" dirty="0"/>
          </a:p>
          <a:p>
            <a:pPr>
              <a:spcAft>
                <a:spcPts val="600"/>
              </a:spcAft>
            </a:pPr>
            <a:r>
              <a:rPr lang="en-US" sz="2800" dirty="0"/>
              <a:t>Optimally Sized </a:t>
            </a:r>
            <a:r>
              <a:rPr lang="en-US" sz="2600" dirty="0" smtClean="0"/>
              <a:t>(</a:t>
            </a:r>
            <a:r>
              <a:rPr lang="en-US" sz="2000" dirty="0" smtClean="0"/>
              <a:t>Elementary</a:t>
            </a:r>
            <a:r>
              <a:rPr lang="en-US" sz="2000" dirty="0"/>
              <a:t>, Middle and High </a:t>
            </a:r>
            <a:r>
              <a:rPr lang="en-US" sz="2000" dirty="0" smtClean="0"/>
              <a:t>Schools</a:t>
            </a:r>
            <a:r>
              <a:rPr lang="en-US" sz="2600" dirty="0" smtClean="0"/>
              <a:t>)</a:t>
            </a:r>
            <a:endParaRPr lang="en-US" sz="2600" b="1" u="sng" dirty="0"/>
          </a:p>
          <a:p>
            <a:pPr marL="11430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342900" lvl="1">
              <a:buClr>
                <a:schemeClr val="accent1"/>
              </a:buClr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34398" y="5304497"/>
            <a:ext cx="685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81496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153400" cy="1143000"/>
          </a:xfrm>
        </p:spPr>
        <p:txBody>
          <a:bodyPr/>
          <a:lstStyle/>
          <a:p>
            <a:pPr algn="ctr"/>
            <a:r>
              <a:rPr lang="en-US" sz="3600" b="1" dirty="0" smtClean="0"/>
              <a:t>Elementary Schools</a:t>
            </a:r>
            <a:br>
              <a:rPr lang="en-US" sz="3600" b="1" dirty="0" smtClean="0"/>
            </a:br>
            <a:r>
              <a:rPr lang="en-US" sz="2800" b="1" dirty="0" smtClean="0"/>
              <a:t>Projected to Decline </a:t>
            </a:r>
            <a:r>
              <a:rPr lang="en-US" sz="2800" b="1" dirty="0" smtClean="0">
                <a:solidFill>
                  <a:srgbClr val="FF0000"/>
                </a:solidFill>
              </a:rPr>
              <a:t>10%+ </a:t>
            </a:r>
            <a:r>
              <a:rPr lang="en-US" sz="2800" b="1" dirty="0" smtClean="0"/>
              <a:t>Through 2022-23</a:t>
            </a:r>
            <a:endParaRPr lang="en-US" sz="2800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38594411"/>
              </p:ext>
            </p:extLst>
          </p:nvPr>
        </p:nvGraphicFramePr>
        <p:xfrm>
          <a:off x="533400" y="1600200"/>
          <a:ext cx="7658100" cy="510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58200" y="533400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2905003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153400" cy="1143000"/>
          </a:xfrm>
        </p:spPr>
        <p:txBody>
          <a:bodyPr/>
          <a:lstStyle/>
          <a:p>
            <a:pPr algn="ctr"/>
            <a:r>
              <a:rPr lang="en-US" sz="3600" b="1" dirty="0" smtClean="0"/>
              <a:t>Middle Schools</a:t>
            </a:r>
            <a:br>
              <a:rPr lang="en-US" sz="3600" b="1" dirty="0" smtClean="0"/>
            </a:br>
            <a:r>
              <a:rPr lang="en-US" sz="2800" b="1" dirty="0" smtClean="0"/>
              <a:t>Projected </a:t>
            </a:r>
            <a:r>
              <a:rPr lang="en-US" sz="2800" b="1" dirty="0"/>
              <a:t>to </a:t>
            </a:r>
            <a:r>
              <a:rPr lang="en-US" sz="2800" b="1" dirty="0" smtClean="0"/>
              <a:t>Decline </a:t>
            </a:r>
            <a:r>
              <a:rPr lang="en-US" sz="2800" b="1" dirty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r>
              <a:rPr lang="en-US" sz="2800" b="1" dirty="0">
                <a:solidFill>
                  <a:srgbClr val="FF0000"/>
                </a:solidFill>
              </a:rPr>
              <a:t>%+ </a:t>
            </a:r>
            <a:r>
              <a:rPr lang="en-US" sz="2800" b="1" dirty="0" smtClean="0"/>
              <a:t>Through 2022-23</a:t>
            </a:r>
            <a:endParaRPr lang="en-US" sz="28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38578013"/>
              </p:ext>
            </p:extLst>
          </p:nvPr>
        </p:nvGraphicFramePr>
        <p:xfrm>
          <a:off x="381000" y="1447800"/>
          <a:ext cx="77724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58200" y="533400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3256764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153400" cy="914400"/>
          </a:xfrm>
        </p:spPr>
        <p:txBody>
          <a:bodyPr/>
          <a:lstStyle/>
          <a:p>
            <a:pPr algn="ctr"/>
            <a:r>
              <a:rPr lang="en-US" sz="3600" b="1" dirty="0" smtClean="0"/>
              <a:t>High Schools</a:t>
            </a:r>
            <a:br>
              <a:rPr lang="en-US" sz="3600" b="1" dirty="0" smtClean="0"/>
            </a:br>
            <a:r>
              <a:rPr lang="en-US" sz="2800" b="1" dirty="0" smtClean="0"/>
              <a:t>Projected Enrollment</a:t>
            </a:r>
            <a:endParaRPr lang="en-US" sz="28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86888239"/>
              </p:ext>
            </p:extLst>
          </p:nvPr>
        </p:nvGraphicFramePr>
        <p:xfrm>
          <a:off x="609600" y="1219200"/>
          <a:ext cx="7391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610167" y="4967272"/>
            <a:ext cx="1038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Current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196624" y="4052872"/>
            <a:ext cx="88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Peak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542771" y="4891072"/>
            <a:ext cx="1190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2022-23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2424129" y="4974015"/>
            <a:ext cx="1038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Current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176729" y="4998964"/>
            <a:ext cx="1038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Current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929329" y="5016948"/>
            <a:ext cx="1038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Current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338529" y="4942321"/>
            <a:ext cx="1190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2022-23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080340" y="4967272"/>
            <a:ext cx="1190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2022-23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6843729" y="5016948"/>
            <a:ext cx="1190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2022-23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526077" y="5304497"/>
            <a:ext cx="770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342998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762000"/>
          </a:xfrm>
        </p:spPr>
        <p:txBody>
          <a:bodyPr/>
          <a:lstStyle/>
          <a:p>
            <a:pPr algn="ctr"/>
            <a:r>
              <a:rPr lang="en-US" sz="3200" b="1" u="sng" dirty="0" smtClean="0">
                <a:solidFill>
                  <a:schemeClr val="accent6">
                    <a:lumMod val="50000"/>
                  </a:schemeClr>
                </a:solidFill>
              </a:rPr>
              <a:t>Projected Classroom Changes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2018-19 to 2022-23)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6172200" cy="5440362"/>
          </a:xfrm>
        </p:spPr>
        <p:txBody>
          <a:bodyPr>
            <a:noAutofit/>
          </a:bodyPr>
          <a:lstStyle/>
          <a:p>
            <a:r>
              <a:rPr lang="en-US" sz="2600" b="1" u="sng" dirty="0" smtClean="0"/>
              <a:t>Montevideo</a:t>
            </a:r>
            <a:r>
              <a:rPr lang="en-US" sz="2600" b="1" dirty="0" smtClean="0"/>
              <a:t> = </a:t>
            </a:r>
            <a:r>
              <a:rPr lang="en-US" sz="2600" b="1" dirty="0" smtClean="0">
                <a:solidFill>
                  <a:srgbClr val="00B050"/>
                </a:solidFill>
              </a:rPr>
              <a:t>+4</a:t>
            </a:r>
            <a:r>
              <a:rPr lang="en-US" sz="2600" b="1" dirty="0" smtClean="0"/>
              <a:t> </a:t>
            </a:r>
            <a:r>
              <a:rPr lang="en-US" sz="2000" b="1" dirty="0" smtClean="0"/>
              <a:t>(Classrooms) </a:t>
            </a:r>
            <a:endParaRPr lang="en-US" sz="2000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+2 </a:t>
            </a:r>
            <a:r>
              <a:rPr lang="en-US" dirty="0" smtClean="0"/>
              <a:t>per year in 2021-22 </a:t>
            </a:r>
            <a:r>
              <a:rPr lang="en-US" dirty="0"/>
              <a:t>&amp; </a:t>
            </a:r>
            <a:r>
              <a:rPr lang="en-US" dirty="0" smtClean="0"/>
              <a:t>2022-23</a:t>
            </a:r>
            <a:endParaRPr lang="en-US" dirty="0"/>
          </a:p>
          <a:p>
            <a:r>
              <a:rPr lang="en-US" sz="2600" b="1" u="sng" dirty="0"/>
              <a:t>Twin </a:t>
            </a:r>
            <a:r>
              <a:rPr lang="en-US" sz="2600" b="1" u="sng" dirty="0" smtClean="0"/>
              <a:t>Creeks</a:t>
            </a:r>
            <a:r>
              <a:rPr lang="en-US" sz="2600" b="1" dirty="0" smtClean="0"/>
              <a:t> = </a:t>
            </a:r>
            <a:r>
              <a:rPr lang="en-US" sz="2600" b="1" dirty="0" smtClean="0">
                <a:solidFill>
                  <a:srgbClr val="00B050"/>
                </a:solidFill>
              </a:rPr>
              <a:t>+10 </a:t>
            </a:r>
            <a:endParaRPr lang="en-US" sz="1800" dirty="0"/>
          </a:p>
          <a:p>
            <a:pPr lvl="1"/>
            <a:r>
              <a:rPr lang="en-US" dirty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</a:rPr>
              <a:t>3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B050"/>
                </a:solidFill>
              </a:rPr>
              <a:t>4</a:t>
            </a:r>
            <a:r>
              <a:rPr lang="en-US" dirty="0" smtClean="0"/>
              <a:t> per </a:t>
            </a:r>
            <a:r>
              <a:rPr lang="en-US" dirty="0"/>
              <a:t>year </a:t>
            </a:r>
            <a:r>
              <a:rPr lang="en-US" dirty="0" smtClean="0"/>
              <a:t>in 2020-21 </a:t>
            </a:r>
            <a:r>
              <a:rPr lang="en-US" dirty="0"/>
              <a:t>&amp; </a:t>
            </a:r>
            <a:r>
              <a:rPr lang="en-US" dirty="0" smtClean="0"/>
              <a:t>2022-23</a:t>
            </a:r>
            <a:endParaRPr lang="en-US" b="1" dirty="0"/>
          </a:p>
          <a:p>
            <a:r>
              <a:rPr lang="en-US" sz="2600" b="1" u="sng" dirty="0"/>
              <a:t>Iron Horse </a:t>
            </a:r>
            <a:r>
              <a:rPr lang="en-US" sz="2600" b="1" u="sng" dirty="0" smtClean="0"/>
              <a:t>MS</a:t>
            </a:r>
            <a:r>
              <a:rPr lang="en-US" sz="2600" b="1" dirty="0" smtClean="0"/>
              <a:t> = </a:t>
            </a:r>
            <a:r>
              <a:rPr lang="en-US" sz="2600" b="1" dirty="0" smtClean="0">
                <a:solidFill>
                  <a:srgbClr val="00B050"/>
                </a:solidFill>
              </a:rPr>
              <a:t>+5</a:t>
            </a:r>
            <a:r>
              <a:rPr lang="en-US" sz="2600" b="1" dirty="0" smtClean="0"/>
              <a:t> </a:t>
            </a:r>
            <a:endParaRPr lang="en-US" sz="1800" b="1" dirty="0" smtClean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+4</a:t>
            </a:r>
            <a:r>
              <a:rPr lang="en-US" dirty="0" smtClean="0"/>
              <a:t> in 2021-22 </a:t>
            </a:r>
            <a:r>
              <a:rPr lang="en-US" dirty="0"/>
              <a:t>&amp; </a:t>
            </a:r>
            <a:r>
              <a:rPr lang="en-US" dirty="0" smtClean="0">
                <a:solidFill>
                  <a:srgbClr val="00B050"/>
                </a:solidFill>
              </a:rPr>
              <a:t>+1</a:t>
            </a:r>
            <a:r>
              <a:rPr lang="en-US" dirty="0" smtClean="0"/>
              <a:t> in 2022-23</a:t>
            </a:r>
            <a:endParaRPr lang="en-US" b="1" dirty="0"/>
          </a:p>
          <a:p>
            <a:r>
              <a:rPr lang="en-US" sz="2600" b="1" u="sng" dirty="0"/>
              <a:t>California HS</a:t>
            </a:r>
            <a:r>
              <a:rPr lang="en-US" sz="2600" b="1" dirty="0"/>
              <a:t> </a:t>
            </a:r>
            <a:r>
              <a:rPr lang="en-US" sz="2600" b="1" dirty="0" smtClean="0"/>
              <a:t>= </a:t>
            </a:r>
            <a:r>
              <a:rPr lang="en-US" sz="2600" b="1" dirty="0" smtClean="0">
                <a:solidFill>
                  <a:srgbClr val="00B050"/>
                </a:solidFill>
              </a:rPr>
              <a:t>+8 </a:t>
            </a:r>
            <a:endParaRPr lang="en-US" sz="1800" b="1" dirty="0" smtClean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+3</a:t>
            </a:r>
            <a:r>
              <a:rPr lang="en-US" dirty="0" smtClean="0"/>
              <a:t> in </a:t>
            </a:r>
            <a:r>
              <a:rPr lang="en-US" dirty="0"/>
              <a:t>2019-20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00B050"/>
                </a:solidFill>
              </a:rPr>
              <a:t>+5 </a:t>
            </a:r>
            <a:r>
              <a:rPr lang="en-US" dirty="0" smtClean="0"/>
              <a:t>in 2020-21 </a:t>
            </a:r>
            <a:endParaRPr lang="en-US" b="1" dirty="0"/>
          </a:p>
          <a:p>
            <a:r>
              <a:rPr lang="en-US" sz="2600" b="1" u="sng" dirty="0"/>
              <a:t>Dougherty Valley </a:t>
            </a:r>
            <a:r>
              <a:rPr lang="en-US" sz="2600" b="1" u="sng" dirty="0" smtClean="0"/>
              <a:t>HS</a:t>
            </a:r>
            <a:r>
              <a:rPr lang="en-US" sz="2600" b="1" dirty="0" smtClean="0"/>
              <a:t> = </a:t>
            </a:r>
            <a:r>
              <a:rPr lang="en-US" sz="2600" b="1" dirty="0" smtClean="0">
                <a:solidFill>
                  <a:srgbClr val="00B050"/>
                </a:solidFill>
              </a:rPr>
              <a:t>+6</a:t>
            </a:r>
            <a:r>
              <a:rPr lang="en-US" sz="2600" b="1" dirty="0" smtClean="0"/>
              <a:t>,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-6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endParaRPr lang="en-US" sz="1800" b="1" dirty="0" smtClean="0"/>
          </a:p>
          <a:p>
            <a:pPr lvl="1"/>
            <a:r>
              <a:rPr lang="en-US" dirty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</a:rPr>
              <a:t>3</a:t>
            </a:r>
            <a:r>
              <a:rPr lang="en-US" dirty="0" smtClean="0"/>
              <a:t> in </a:t>
            </a:r>
            <a:r>
              <a:rPr lang="en-US" dirty="0"/>
              <a:t>2018-19 &amp; 2019-20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-3 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2021-22 </a:t>
            </a:r>
            <a:r>
              <a:rPr lang="en-US" dirty="0"/>
              <a:t>&amp; </a:t>
            </a:r>
            <a:r>
              <a:rPr lang="en-US" dirty="0" smtClean="0"/>
              <a:t>2022-23</a:t>
            </a:r>
            <a:endParaRPr lang="en-US" dirty="0"/>
          </a:p>
          <a:p>
            <a:r>
              <a:rPr lang="en-US" sz="2600" b="1" u="sng" dirty="0" smtClean="0"/>
              <a:t>Windemere Ranch MS</a:t>
            </a:r>
            <a:r>
              <a:rPr lang="en-US" sz="2600" b="1" dirty="0" smtClean="0"/>
              <a:t> = </a:t>
            </a:r>
            <a:r>
              <a:rPr lang="en-US" sz="2600" b="1" dirty="0" smtClean="0">
                <a:solidFill>
                  <a:srgbClr val="FF0000"/>
                </a:solidFill>
              </a:rPr>
              <a:t>-10 </a:t>
            </a:r>
            <a:endParaRPr lang="en-US" sz="1800" b="1" dirty="0" smtClean="0"/>
          </a:p>
          <a:p>
            <a:pPr lvl="1"/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 per year in 2019-20 through 2021-22</a:t>
            </a: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34400" y="53340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143000"/>
            <a:ext cx="1066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(MO)</a:t>
            </a:r>
          </a:p>
          <a:p>
            <a:pPr algn="r"/>
            <a:endParaRPr lang="en-US" i="1" dirty="0" smtClean="0"/>
          </a:p>
          <a:p>
            <a:pPr algn="r"/>
            <a:endParaRPr lang="en-US" sz="1600" i="1" dirty="0"/>
          </a:p>
          <a:p>
            <a:pPr algn="r"/>
            <a:r>
              <a:rPr lang="en-US" i="1" dirty="0" smtClean="0"/>
              <a:t>(TC)</a:t>
            </a:r>
          </a:p>
          <a:p>
            <a:pPr algn="r"/>
            <a:endParaRPr lang="en-US" i="1" dirty="0" smtClean="0"/>
          </a:p>
          <a:p>
            <a:pPr algn="r"/>
            <a:endParaRPr lang="en-US" i="1" dirty="0"/>
          </a:p>
          <a:p>
            <a:pPr algn="r"/>
            <a:r>
              <a:rPr lang="en-US" i="1" dirty="0" smtClean="0"/>
              <a:t>(IH)</a:t>
            </a:r>
          </a:p>
          <a:p>
            <a:pPr algn="r"/>
            <a:endParaRPr lang="en-US" sz="1000" i="1" dirty="0" smtClean="0"/>
          </a:p>
          <a:p>
            <a:pPr algn="r"/>
            <a:endParaRPr lang="en-US" i="1" dirty="0" smtClean="0"/>
          </a:p>
          <a:p>
            <a:pPr algn="r"/>
            <a:endParaRPr lang="en-US" sz="1600" i="1" dirty="0"/>
          </a:p>
          <a:p>
            <a:pPr algn="r"/>
            <a:r>
              <a:rPr lang="en-US" i="1" dirty="0" smtClean="0"/>
              <a:t>(CH)</a:t>
            </a:r>
          </a:p>
          <a:p>
            <a:pPr algn="r"/>
            <a:endParaRPr lang="en-US" i="1" dirty="0" smtClean="0"/>
          </a:p>
          <a:p>
            <a:pPr algn="r"/>
            <a:endParaRPr lang="en-US" i="1" dirty="0" smtClean="0"/>
          </a:p>
          <a:p>
            <a:pPr algn="r"/>
            <a:r>
              <a:rPr lang="en-US" i="1" dirty="0" smtClean="0"/>
              <a:t>(DH)</a:t>
            </a:r>
          </a:p>
          <a:p>
            <a:pPr algn="r"/>
            <a:endParaRPr lang="en-US" i="1" dirty="0" smtClean="0"/>
          </a:p>
          <a:p>
            <a:pPr algn="r"/>
            <a:endParaRPr lang="en-US" i="1" dirty="0"/>
          </a:p>
          <a:p>
            <a:pPr algn="r"/>
            <a:endParaRPr lang="en-US" sz="2000" i="1" dirty="0"/>
          </a:p>
          <a:p>
            <a:pPr algn="r"/>
            <a:r>
              <a:rPr lang="en-US" i="1" dirty="0" smtClean="0"/>
              <a:t>(WR)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2056575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762000"/>
          </a:xfrm>
        </p:spPr>
        <p:txBody>
          <a:bodyPr/>
          <a:lstStyle/>
          <a:p>
            <a:pPr algn="ctr"/>
            <a:r>
              <a:rPr lang="en-US" sz="3200" b="1" u="sng" dirty="0" smtClean="0"/>
              <a:t>Projected Classroom Changes</a:t>
            </a:r>
            <a:endParaRPr lang="en-US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534400" y="53340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8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val="1036835235"/>
              </p:ext>
            </p:extLst>
          </p:nvPr>
        </p:nvGraphicFramePr>
        <p:xfrm>
          <a:off x="76200" y="790574"/>
          <a:ext cx="815340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491527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6572</TotalTime>
  <Words>765</Words>
  <Application>Microsoft Office PowerPoint</Application>
  <PresentationFormat>On-screen Show (4:3)</PresentationFormat>
  <Paragraphs>206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Adjacency</vt:lpstr>
      <vt:lpstr>Facilities Update and Capital Improvements</vt:lpstr>
      <vt:lpstr>Purpose/Outcomes</vt:lpstr>
      <vt:lpstr>Total Enrollment - Through 2022-23</vt:lpstr>
      <vt:lpstr>Potential Opportunities in a Declining Enrollment Environment</vt:lpstr>
      <vt:lpstr>Elementary Schools Projected to Decline 10%+ Through 2022-23</vt:lpstr>
      <vt:lpstr>Middle Schools Projected to Decline 10%+ Through 2022-23</vt:lpstr>
      <vt:lpstr>High Schools Projected Enrollment</vt:lpstr>
      <vt:lpstr>Projected Classroom Changes (2018-19 to 2022-23)</vt:lpstr>
      <vt:lpstr>Projected Classroom Changes</vt:lpstr>
      <vt:lpstr>Measure D Project Updates  and Current Projected Timelines</vt:lpstr>
      <vt:lpstr>Slide 11</vt:lpstr>
      <vt:lpstr>Slide 12</vt:lpstr>
      <vt:lpstr>Slide 13</vt:lpstr>
      <vt:lpstr>Measure D Modernization Projects</vt:lpstr>
      <vt:lpstr>Capital Improvement Program (CIP)</vt:lpstr>
      <vt:lpstr>Measure D Cash Flow</vt:lpstr>
      <vt:lpstr>Series III Sale Projected Summer 2018</vt:lpstr>
      <vt:lpstr>Total Outstanding Bond Repayments</vt:lpstr>
      <vt:lpstr>State Funding: New Construction Backlog</vt:lpstr>
      <vt:lpstr>State Funding: Modernization Backlog</vt:lpstr>
      <vt:lpstr>Any Questions?  Thank you!</vt:lpstr>
    </vt:vector>
  </TitlesOfParts>
  <Company>SRVUSD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Enrollment Projections</dc:title>
  <dc:creator>Toni Taylor</dc:creator>
  <cp:lastModifiedBy>Gary Black</cp:lastModifiedBy>
  <cp:revision>210</cp:revision>
  <cp:lastPrinted>2017-11-08T19:32:14Z</cp:lastPrinted>
  <dcterms:created xsi:type="dcterms:W3CDTF">2017-08-07T18:01:25Z</dcterms:created>
  <dcterms:modified xsi:type="dcterms:W3CDTF">2018-01-17T22:50:39Z</dcterms:modified>
</cp:coreProperties>
</file>